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630" r:id="rId1"/>
  </p:sldMasterIdLst>
  <p:notesMasterIdLst>
    <p:notesMasterId r:id="rId26"/>
  </p:notesMasterIdLst>
  <p:handoutMasterIdLst>
    <p:handoutMasterId r:id="rId27"/>
  </p:handoutMasterIdLst>
  <p:sldIdLst>
    <p:sldId id="606" r:id="rId2"/>
    <p:sldId id="614" r:id="rId3"/>
    <p:sldId id="638" r:id="rId4"/>
    <p:sldId id="637" r:id="rId5"/>
    <p:sldId id="636" r:id="rId6"/>
    <p:sldId id="624" r:id="rId7"/>
    <p:sldId id="632" r:id="rId8"/>
    <p:sldId id="615" r:id="rId9"/>
    <p:sldId id="633" r:id="rId10"/>
    <p:sldId id="616" r:id="rId11"/>
    <p:sldId id="621" r:id="rId12"/>
    <p:sldId id="628" r:id="rId13"/>
    <p:sldId id="623" r:id="rId14"/>
    <p:sldId id="634" r:id="rId15"/>
    <p:sldId id="617" r:id="rId16"/>
    <p:sldId id="625" r:id="rId17"/>
    <p:sldId id="630" r:id="rId18"/>
    <p:sldId id="631" r:id="rId19"/>
    <p:sldId id="618" r:id="rId20"/>
    <p:sldId id="620" r:id="rId21"/>
    <p:sldId id="635" r:id="rId22"/>
    <p:sldId id="627" r:id="rId23"/>
    <p:sldId id="626" r:id="rId24"/>
    <p:sldId id="613" r:id="rId25"/>
  </p:sldIdLst>
  <p:sldSz cx="9144000" cy="6858000" type="screen4x3"/>
  <p:notesSz cx="7010400" cy="9296400"/>
  <p:defaultTex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894">
          <p15:clr>
            <a:srgbClr val="A4A3A4"/>
          </p15:clr>
        </p15:guide>
        <p15:guide id="2" pos="174">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1C77"/>
    <a:srgbClr val="99CCFF"/>
    <a:srgbClr val="FF0000"/>
    <a:srgbClr val="009900"/>
    <a:srgbClr val="A50021"/>
    <a:srgbClr val="33CC33"/>
    <a:srgbClr val="FF9900"/>
    <a:srgbClr val="000099"/>
    <a:srgbClr val="3333CC"/>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78" autoAdjust="0"/>
    <p:restoredTop sz="93117" autoAdjust="0"/>
  </p:normalViewPr>
  <p:slideViewPr>
    <p:cSldViewPr snapToGrid="0">
      <p:cViewPr varScale="1">
        <p:scale>
          <a:sx n="79" d="100"/>
          <a:sy n="79" d="100"/>
        </p:scale>
        <p:origin x="990" y="78"/>
      </p:cViewPr>
      <p:guideLst>
        <p:guide orient="horz" pos="894"/>
        <p:guide pos="17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896"/>
    </p:cViewPr>
  </p:sorterViewPr>
  <p:notesViewPr>
    <p:cSldViewPr snapToGrid="0">
      <p:cViewPr>
        <p:scale>
          <a:sx n="50" d="100"/>
          <a:sy n="50" d="100"/>
        </p:scale>
        <p:origin x="-1182" y="288"/>
      </p:cViewPr>
      <p:guideLst>
        <p:guide orient="horz" pos="2928"/>
        <p:guide pos="2208"/>
      </p:guideLst>
    </p:cSldViewPr>
  </p:notesViewPr>
  <p:gridSpacing cx="75895" cy="7589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2800" dirty="0">
                <a:latin typeface="Arial" panose="020B0604020202020204" pitchFamily="34" charset="0"/>
                <a:cs typeface="Arial" panose="020B0604020202020204" pitchFamily="34" charset="0"/>
              </a:rPr>
              <a:t>By </a:t>
            </a:r>
            <a:r>
              <a:rPr lang="en-US" sz="2800" dirty="0" smtClean="0">
                <a:latin typeface="Arial" panose="020B0604020202020204" pitchFamily="34" charset="0"/>
                <a:cs typeface="Arial" panose="020B0604020202020204" pitchFamily="34" charset="0"/>
              </a:rPr>
              <a:t>Discipline</a:t>
            </a:r>
          </a:p>
          <a:p>
            <a:pPr>
              <a:defRPr/>
            </a:pPr>
            <a:r>
              <a:rPr lang="en-US" sz="2000" dirty="0" smtClean="0">
                <a:latin typeface="Arial" panose="020B0604020202020204" pitchFamily="34" charset="0"/>
                <a:cs typeface="Arial" panose="020B0604020202020204" pitchFamily="34" charset="0"/>
              </a:rPr>
              <a:t>(Almost 1600)</a:t>
            </a:r>
            <a:endParaRPr lang="en-US" sz="2000" dirty="0">
              <a:latin typeface="Arial" panose="020B0604020202020204" pitchFamily="34" charset="0"/>
              <a:cs typeface="Arial" panose="020B0604020202020204" pitchFamily="34" charset="0"/>
            </a:endParaRPr>
          </a:p>
        </c:rich>
      </c:tx>
      <c:layout>
        <c:manualLayout>
          <c:xMode val="edge"/>
          <c:yMode val="edge"/>
          <c:x val="0.7242888230653588"/>
          <c:y val="0.25895856391445043"/>
        </c:manualLayout>
      </c:layout>
      <c:overlay val="1"/>
    </c:title>
    <c:autoTitleDeleted val="0"/>
    <c:plotArea>
      <c:layout/>
      <c:pieChart>
        <c:varyColors val="1"/>
        <c:ser>
          <c:idx val="0"/>
          <c:order val="0"/>
          <c:dLbls>
            <c:dLbl>
              <c:idx val="0"/>
              <c:layout>
                <c:manualLayout>
                  <c:x val="4.2137564562463717E-2"/>
                  <c:y val="8.9523448123201461E-3"/>
                </c:manualLayout>
              </c:layout>
              <c:tx>
                <c:rich>
                  <a:bodyPr/>
                  <a:lstStyle/>
                  <a:p>
                    <a:r>
                      <a:rPr lang="en-US" smtClean="0"/>
                      <a:t>Gen-</a:t>
                    </a:r>
                    <a:fld id="{36857FCA-DFE2-44C6-B792-994217585324}" type="VALUE">
                      <a:rPr lang="en-US" smtClean="0"/>
                      <a:pPr/>
                      <a:t>[VALUE]</a:t>
                    </a:fld>
                    <a:endParaRPr lang="en-US" smtClean="0"/>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1"/>
              <c:layout>
                <c:manualLayout>
                  <c:x val="2.9111888424154918E-2"/>
                  <c:y val="7.925244284223509E-3"/>
                </c:manualLayout>
              </c:layout>
              <c:tx>
                <c:rich>
                  <a:bodyPr/>
                  <a:lstStyle/>
                  <a:p>
                    <a:r>
                      <a:rPr lang="en-US" smtClean="0"/>
                      <a:t>ME-</a:t>
                    </a:r>
                    <a:fld id="{2109C65C-A240-4BFC-A482-6C0841BC0B98}" type="VALUE">
                      <a:rPr lang="en-US" smtClean="0"/>
                      <a:pPr/>
                      <a:t>[VALUE]</a:t>
                    </a:fld>
                    <a:endParaRPr lang="en-US" smtClean="0"/>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2"/>
              <c:layout>
                <c:manualLayout>
                  <c:x val="-5.7313324964814227E-2"/>
                  <c:y val="-0.21600505407761936"/>
                </c:manualLayout>
              </c:layout>
              <c:tx>
                <c:rich>
                  <a:bodyPr/>
                  <a:lstStyle/>
                  <a:p>
                    <a:r>
                      <a:rPr lang="en-US" dirty="0" smtClean="0"/>
                      <a:t>EE</a:t>
                    </a:r>
                    <a:r>
                      <a:rPr lang="en-US" baseline="0" dirty="0" smtClean="0"/>
                      <a:t> - </a:t>
                    </a:r>
                    <a:r>
                      <a:rPr lang="en-US" dirty="0" smtClean="0"/>
                      <a:t>1012</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3"/>
              <c:layout>
                <c:manualLayout>
                  <c:x val="-4.8128723040054777E-2"/>
                  <c:y val="0.14297041183105125"/>
                </c:manualLayout>
              </c:layout>
              <c:tx>
                <c:rich>
                  <a:bodyPr/>
                  <a:lstStyle/>
                  <a:p>
                    <a:r>
                      <a:rPr lang="en-US" smtClean="0"/>
                      <a:t>AE-</a:t>
                    </a:r>
                    <a:fld id="{FBF0F66A-A456-4F60-9A55-9571B03239F6}" type="VALUE">
                      <a:rPr lang="en-US" smtClean="0"/>
                      <a:pPr/>
                      <a:t>[VALUE]</a:t>
                    </a:fld>
                    <a:endParaRPr lang="en-US" smtClean="0"/>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4"/>
              <c:tx>
                <c:rich>
                  <a:bodyPr/>
                  <a:lstStyle/>
                  <a:p>
                    <a:r>
                      <a:rPr lang="en-US" smtClean="0"/>
                      <a:t>IE-</a:t>
                    </a:r>
                    <a:fld id="{B3248F61-852A-4CA4-8868-2E0C7B9F71E3}" type="VALUE">
                      <a:rPr lang="en-US" smtClean="0"/>
                      <a:pPr/>
                      <a:t>[VALUE]</a:t>
                    </a:fld>
                    <a:endParaRPr lang="en-US" smtClean="0"/>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5"/>
              <c:layout>
                <c:manualLayout>
                  <c:x val="-7.9435452420999364E-2"/>
                  <c:y val="-3.6422645964435167E-2"/>
                </c:manualLayout>
              </c:layout>
              <c:tx>
                <c:rich>
                  <a:bodyPr/>
                  <a:lstStyle/>
                  <a:p>
                    <a:r>
                      <a:rPr lang="en-US" smtClean="0"/>
                      <a:t>Science-</a:t>
                    </a:r>
                    <a:fld id="{3B45B95C-9DB7-4973-8906-32AA8212945A}" type="VALUE">
                      <a:rPr lang="en-US" smtClean="0"/>
                      <a:pPr/>
                      <a:t>[VALUE]</a:t>
                    </a:fld>
                    <a:endParaRPr lang="en-US" smtClean="0"/>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6"/>
              <c:layout>
                <c:manualLayout>
                  <c:x val="-2.6816188619144751E-2"/>
                  <c:y val="-1.2533071920226827E-2"/>
                </c:manualLayout>
              </c:layout>
              <c:tx>
                <c:rich>
                  <a:bodyPr/>
                  <a:lstStyle/>
                  <a:p>
                    <a:r>
                      <a:rPr lang="en-US" dirty="0" smtClean="0"/>
                      <a:t>CS - 154</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7"/>
              <c:layout>
                <c:manualLayout>
                  <c:x val="7.5046365896134443E-3"/>
                  <c:y val="-1.5304683300129653E-2"/>
                </c:manualLayout>
              </c:layout>
              <c:tx>
                <c:rich>
                  <a:bodyPr/>
                  <a:lstStyle/>
                  <a:p>
                    <a:r>
                      <a:rPr lang="en-US" dirty="0" smtClean="0"/>
                      <a:t>Other-</a:t>
                    </a:r>
                    <a:fld id="{A79E4ABA-D767-42B0-9FF4-D7AB34C6E862}" type="VALUE">
                      <a:rPr lang="en-US" smtClean="0"/>
                      <a:pPr/>
                      <a:t>[VALUE]</a:t>
                    </a:fld>
                    <a:endParaRPr lang="en-US" dirty="0" smtClean="0"/>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spPr>
              <a:noFill/>
              <a:ln>
                <a:noFill/>
              </a:ln>
              <a:effectLst/>
            </c:spPr>
            <c:txPr>
              <a:bodyPr/>
              <a:lstStyle/>
              <a:p>
                <a:pPr>
                  <a:defRPr sz="1600" b="1"/>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Chart!$A$40:$A$47</c:f>
              <c:strCache>
                <c:ptCount val="8"/>
                <c:pt idx="0">
                  <c:v>General</c:v>
                </c:pt>
                <c:pt idx="1">
                  <c:v>Mechanical</c:v>
                </c:pt>
                <c:pt idx="2">
                  <c:v>Electrical</c:v>
                </c:pt>
                <c:pt idx="3">
                  <c:v>Areospace</c:v>
                </c:pt>
                <c:pt idx="4">
                  <c:v>Industrial</c:v>
                </c:pt>
                <c:pt idx="5">
                  <c:v>Scientist</c:v>
                </c:pt>
                <c:pt idx="6">
                  <c:v>Comp Sci</c:v>
                </c:pt>
                <c:pt idx="7">
                  <c:v>Other</c:v>
                </c:pt>
              </c:strCache>
            </c:strRef>
          </c:cat>
          <c:val>
            <c:numRef>
              <c:f>Chart!$B$40:$B$47</c:f>
              <c:numCache>
                <c:formatCode>General</c:formatCode>
                <c:ptCount val="8"/>
                <c:pt idx="0">
                  <c:v>112</c:v>
                </c:pt>
                <c:pt idx="1">
                  <c:v>121</c:v>
                </c:pt>
                <c:pt idx="2">
                  <c:v>1012</c:v>
                </c:pt>
                <c:pt idx="3">
                  <c:v>68</c:v>
                </c:pt>
                <c:pt idx="4">
                  <c:v>23</c:v>
                </c:pt>
                <c:pt idx="5">
                  <c:v>16</c:v>
                </c:pt>
                <c:pt idx="6">
                  <c:v>154</c:v>
                </c:pt>
                <c:pt idx="7">
                  <c:v>69</c:v>
                </c:pt>
              </c:numCache>
            </c:numRef>
          </c:val>
        </c:ser>
        <c:dLbls>
          <c:showLegendKey val="0"/>
          <c:showVal val="0"/>
          <c:showCatName val="0"/>
          <c:showSerName val="0"/>
          <c:showPercent val="0"/>
          <c:showBubbleSize val="0"/>
          <c:showLeaderLines val="1"/>
        </c:dLbls>
        <c:firstSliceAng val="0"/>
      </c:pieChart>
    </c:plotArea>
    <c:legend>
      <c:legendPos val="r"/>
      <c:legendEntry>
        <c:idx val="0"/>
        <c:delete val="1"/>
      </c:legendEntry>
      <c:legendEntry>
        <c:idx val="1"/>
        <c:txPr>
          <a:bodyPr/>
          <a:lstStyle/>
          <a:p>
            <a:pPr>
              <a:defRPr sz="1600" b="1"/>
            </a:pPr>
            <a:endParaRPr lang="en-US"/>
          </a:p>
        </c:txPr>
      </c:legendEntry>
      <c:legendEntry>
        <c:idx val="2"/>
        <c:txPr>
          <a:bodyPr/>
          <a:lstStyle/>
          <a:p>
            <a:pPr>
              <a:defRPr sz="1600" b="1"/>
            </a:pPr>
            <a:endParaRPr lang="en-US"/>
          </a:p>
        </c:txPr>
      </c:legendEntry>
      <c:legendEntry>
        <c:idx val="3"/>
        <c:txPr>
          <a:bodyPr/>
          <a:lstStyle/>
          <a:p>
            <a:pPr>
              <a:defRPr sz="1600" b="1"/>
            </a:pPr>
            <a:endParaRPr lang="en-US"/>
          </a:p>
        </c:txPr>
      </c:legendEntry>
      <c:legendEntry>
        <c:idx val="4"/>
        <c:txPr>
          <a:bodyPr/>
          <a:lstStyle/>
          <a:p>
            <a:pPr>
              <a:defRPr sz="1600" b="1"/>
            </a:pPr>
            <a:endParaRPr lang="en-US"/>
          </a:p>
        </c:txPr>
      </c:legendEntry>
      <c:legendEntry>
        <c:idx val="5"/>
        <c:txPr>
          <a:bodyPr/>
          <a:lstStyle/>
          <a:p>
            <a:pPr>
              <a:defRPr sz="1600" b="1"/>
            </a:pPr>
            <a:endParaRPr lang="en-US"/>
          </a:p>
        </c:txPr>
      </c:legendEntry>
      <c:legendEntry>
        <c:idx val="6"/>
        <c:txPr>
          <a:bodyPr/>
          <a:lstStyle/>
          <a:p>
            <a:pPr>
              <a:defRPr sz="1600" b="1"/>
            </a:pPr>
            <a:endParaRPr lang="en-US"/>
          </a:p>
        </c:txPr>
      </c:legendEntry>
      <c:legendEntry>
        <c:idx val="7"/>
        <c:txPr>
          <a:bodyPr/>
          <a:lstStyle/>
          <a:p>
            <a:pPr>
              <a:defRPr sz="1600" b="1"/>
            </a:pPr>
            <a:endParaRPr lang="en-US"/>
          </a:p>
        </c:txPr>
      </c:legendEntry>
      <c:layout>
        <c:manualLayout>
          <c:xMode val="edge"/>
          <c:yMode val="edge"/>
          <c:x val="0.70247651957174417"/>
          <c:y val="0.49528443365750585"/>
          <c:w val="0.29506542797258251"/>
          <c:h val="0.48434886917510539"/>
        </c:manualLayout>
      </c:layout>
      <c:overlay val="0"/>
      <c:txPr>
        <a:bodyPr/>
        <a:lstStyle/>
        <a:p>
          <a:pPr>
            <a:defRPr sz="1400" b="1"/>
          </a:pPr>
          <a:endParaRPr lang="en-US"/>
        </a:p>
      </c:txPr>
    </c:legend>
    <c:plotVisOnly val="1"/>
    <c:dispBlanksAs val="gap"/>
    <c:showDLblsOverMax val="0"/>
  </c:chart>
  <c:spPr>
    <a:ln>
      <a:noFill/>
    </a:ln>
  </c:sp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bwMode="auto">
          <a:xfrm>
            <a:off x="1" y="0"/>
            <a:ext cx="3038475" cy="460375"/>
          </a:xfrm>
          <a:prstGeom prst="rect">
            <a:avLst/>
          </a:prstGeom>
          <a:noFill/>
          <a:ln w="12700">
            <a:noFill/>
            <a:miter lim="800000"/>
            <a:headEnd/>
            <a:tailEnd/>
          </a:ln>
          <a:effectLst/>
        </p:spPr>
        <p:txBody>
          <a:bodyPr vert="horz" wrap="square" lIns="92638" tIns="46317" rIns="92638" bIns="46317" numCol="1" anchor="t" anchorCtr="0" compatLnSpc="1">
            <a:prstTxWarp prst="textNoShape">
              <a:avLst/>
            </a:prstTxWarp>
          </a:bodyPr>
          <a:lstStyle>
            <a:lvl1pPr eaLnBrk="0" hangingPunct="0">
              <a:defRPr sz="1200"/>
            </a:lvl1pPr>
          </a:lstStyle>
          <a:p>
            <a:endParaRPr lang="en-US"/>
          </a:p>
        </p:txBody>
      </p:sp>
      <p:sp>
        <p:nvSpPr>
          <p:cNvPr id="82947" name="Rectangle 3"/>
          <p:cNvSpPr>
            <a:spLocks noGrp="1" noChangeArrowheads="1"/>
          </p:cNvSpPr>
          <p:nvPr>
            <p:ph type="dt" sz="quarter" idx="1"/>
          </p:nvPr>
        </p:nvSpPr>
        <p:spPr bwMode="auto">
          <a:xfrm>
            <a:off x="3971926" y="0"/>
            <a:ext cx="3038475" cy="460375"/>
          </a:xfrm>
          <a:prstGeom prst="rect">
            <a:avLst/>
          </a:prstGeom>
          <a:noFill/>
          <a:ln w="12700">
            <a:noFill/>
            <a:miter lim="800000"/>
            <a:headEnd/>
            <a:tailEnd/>
          </a:ln>
          <a:effectLst/>
        </p:spPr>
        <p:txBody>
          <a:bodyPr vert="horz" wrap="square" lIns="92638" tIns="46317" rIns="92638" bIns="46317" numCol="1" anchor="t" anchorCtr="0" compatLnSpc="1">
            <a:prstTxWarp prst="textNoShape">
              <a:avLst/>
            </a:prstTxWarp>
          </a:bodyPr>
          <a:lstStyle>
            <a:lvl1pPr algn="r" eaLnBrk="0" hangingPunct="0">
              <a:defRPr sz="1200"/>
            </a:lvl1pPr>
          </a:lstStyle>
          <a:p>
            <a:endParaRPr lang="en-US"/>
          </a:p>
        </p:txBody>
      </p:sp>
      <p:sp>
        <p:nvSpPr>
          <p:cNvPr id="82948" name="Rectangle 4"/>
          <p:cNvSpPr>
            <a:spLocks noGrp="1" noChangeArrowheads="1"/>
          </p:cNvSpPr>
          <p:nvPr>
            <p:ph type="ftr" sz="quarter" idx="2"/>
          </p:nvPr>
        </p:nvSpPr>
        <p:spPr bwMode="auto">
          <a:xfrm>
            <a:off x="1" y="8823325"/>
            <a:ext cx="3038475" cy="460375"/>
          </a:xfrm>
          <a:prstGeom prst="rect">
            <a:avLst/>
          </a:prstGeom>
          <a:noFill/>
          <a:ln w="12700">
            <a:noFill/>
            <a:miter lim="800000"/>
            <a:headEnd/>
            <a:tailEnd/>
          </a:ln>
          <a:effectLst/>
        </p:spPr>
        <p:txBody>
          <a:bodyPr vert="horz" wrap="square" lIns="92638" tIns="46317" rIns="92638" bIns="46317" numCol="1" anchor="b" anchorCtr="0" compatLnSpc="1">
            <a:prstTxWarp prst="textNoShape">
              <a:avLst/>
            </a:prstTxWarp>
          </a:bodyPr>
          <a:lstStyle>
            <a:lvl1pPr eaLnBrk="0" hangingPunct="0">
              <a:defRPr sz="1200"/>
            </a:lvl1pPr>
          </a:lstStyle>
          <a:p>
            <a:endParaRPr lang="en-US"/>
          </a:p>
        </p:txBody>
      </p:sp>
      <p:sp>
        <p:nvSpPr>
          <p:cNvPr id="82949" name="Rectangle 5"/>
          <p:cNvSpPr>
            <a:spLocks noGrp="1" noChangeArrowheads="1"/>
          </p:cNvSpPr>
          <p:nvPr>
            <p:ph type="sldNum" sz="quarter" idx="3"/>
          </p:nvPr>
        </p:nvSpPr>
        <p:spPr bwMode="auto">
          <a:xfrm>
            <a:off x="3971926" y="8823325"/>
            <a:ext cx="3038475" cy="460375"/>
          </a:xfrm>
          <a:prstGeom prst="rect">
            <a:avLst/>
          </a:prstGeom>
          <a:noFill/>
          <a:ln w="12700">
            <a:noFill/>
            <a:miter lim="800000"/>
            <a:headEnd/>
            <a:tailEnd/>
          </a:ln>
          <a:effectLst/>
        </p:spPr>
        <p:txBody>
          <a:bodyPr vert="horz" wrap="square" lIns="92638" tIns="46317" rIns="92638" bIns="46317" numCol="1" anchor="b" anchorCtr="0" compatLnSpc="1">
            <a:prstTxWarp prst="textNoShape">
              <a:avLst/>
            </a:prstTxWarp>
          </a:bodyPr>
          <a:lstStyle>
            <a:lvl1pPr algn="r" eaLnBrk="0" hangingPunct="0">
              <a:defRPr sz="1200"/>
            </a:lvl1pPr>
          </a:lstStyle>
          <a:p>
            <a:fld id="{EA08F208-309A-4D9A-82AF-E03D6ACF71F0}" type="slidenum">
              <a:rPr lang="en-US"/>
              <a:pPr/>
              <a:t>‹#›</a:t>
            </a:fld>
            <a:endParaRPr lang="en-US"/>
          </a:p>
        </p:txBody>
      </p:sp>
    </p:spTree>
    <p:extLst>
      <p:ext uri="{BB962C8B-B14F-4D97-AF65-F5344CB8AC3E}">
        <p14:creationId xmlns:p14="http://schemas.microsoft.com/office/powerpoint/2010/main" val="9658873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1" y="0"/>
            <a:ext cx="3038475" cy="465138"/>
          </a:xfrm>
          <a:prstGeom prst="rect">
            <a:avLst/>
          </a:prstGeom>
          <a:noFill/>
          <a:ln w="9525">
            <a:noFill/>
            <a:miter lim="800000"/>
            <a:headEnd/>
            <a:tailEnd/>
          </a:ln>
          <a:effectLst/>
        </p:spPr>
        <p:txBody>
          <a:bodyPr vert="horz" wrap="square" lIns="92638" tIns="46317" rIns="92638" bIns="46317" numCol="1" anchor="t" anchorCtr="0" compatLnSpc="1">
            <a:prstTxWarp prst="textNoShape">
              <a:avLst/>
            </a:prstTxWarp>
          </a:bodyPr>
          <a:lstStyle>
            <a:lvl1pPr eaLnBrk="0" hangingPunct="0">
              <a:defRPr sz="1200"/>
            </a:lvl1pPr>
          </a:lstStyle>
          <a:p>
            <a:endParaRPr lang="en-US"/>
          </a:p>
        </p:txBody>
      </p:sp>
      <p:sp>
        <p:nvSpPr>
          <p:cNvPr id="39939" name="Rectangle 3"/>
          <p:cNvSpPr>
            <a:spLocks noGrp="1" noChangeArrowheads="1"/>
          </p:cNvSpPr>
          <p:nvPr>
            <p:ph type="dt" idx="1"/>
          </p:nvPr>
        </p:nvSpPr>
        <p:spPr bwMode="auto">
          <a:xfrm>
            <a:off x="3971926" y="0"/>
            <a:ext cx="3038475" cy="465138"/>
          </a:xfrm>
          <a:prstGeom prst="rect">
            <a:avLst/>
          </a:prstGeom>
          <a:noFill/>
          <a:ln w="9525">
            <a:noFill/>
            <a:miter lim="800000"/>
            <a:headEnd/>
            <a:tailEnd/>
          </a:ln>
          <a:effectLst/>
        </p:spPr>
        <p:txBody>
          <a:bodyPr vert="horz" wrap="square" lIns="92638" tIns="46317" rIns="92638" bIns="46317" numCol="1" anchor="t" anchorCtr="0" compatLnSpc="1">
            <a:prstTxWarp prst="textNoShape">
              <a:avLst/>
            </a:prstTxWarp>
          </a:bodyPr>
          <a:lstStyle>
            <a:lvl1pPr algn="r" eaLnBrk="0" hangingPunct="0">
              <a:defRPr sz="1200"/>
            </a:lvl1pPr>
          </a:lstStyle>
          <a:p>
            <a:endParaRPr lang="en-US"/>
          </a:p>
        </p:txBody>
      </p:sp>
      <p:sp>
        <p:nvSpPr>
          <p:cNvPr id="2458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935038" y="4416426"/>
            <a:ext cx="5140325" cy="4183063"/>
          </a:xfrm>
          <a:prstGeom prst="rect">
            <a:avLst/>
          </a:prstGeom>
          <a:noFill/>
          <a:ln w="9525">
            <a:noFill/>
            <a:miter lim="800000"/>
            <a:headEnd/>
            <a:tailEnd/>
          </a:ln>
          <a:effectLst/>
        </p:spPr>
        <p:txBody>
          <a:bodyPr vert="horz" wrap="square" lIns="92638" tIns="46317" rIns="92638" bIns="4631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9942" name="Rectangle 6"/>
          <p:cNvSpPr>
            <a:spLocks noGrp="1" noChangeArrowheads="1"/>
          </p:cNvSpPr>
          <p:nvPr>
            <p:ph type="ftr" sz="quarter" idx="4"/>
          </p:nvPr>
        </p:nvSpPr>
        <p:spPr bwMode="auto">
          <a:xfrm>
            <a:off x="1" y="8831264"/>
            <a:ext cx="3038475" cy="465137"/>
          </a:xfrm>
          <a:prstGeom prst="rect">
            <a:avLst/>
          </a:prstGeom>
          <a:noFill/>
          <a:ln w="9525">
            <a:noFill/>
            <a:miter lim="800000"/>
            <a:headEnd/>
            <a:tailEnd/>
          </a:ln>
          <a:effectLst/>
        </p:spPr>
        <p:txBody>
          <a:bodyPr vert="horz" wrap="square" lIns="92638" tIns="46317" rIns="92638" bIns="46317" numCol="1" anchor="b" anchorCtr="0" compatLnSpc="1">
            <a:prstTxWarp prst="textNoShape">
              <a:avLst/>
            </a:prstTxWarp>
          </a:bodyPr>
          <a:lstStyle>
            <a:lvl1pPr eaLnBrk="0" hangingPunct="0">
              <a:defRPr sz="1200"/>
            </a:lvl1pPr>
          </a:lstStyle>
          <a:p>
            <a:endParaRPr lang="en-US"/>
          </a:p>
        </p:txBody>
      </p:sp>
      <p:sp>
        <p:nvSpPr>
          <p:cNvPr id="39943" name="Rectangle 7"/>
          <p:cNvSpPr>
            <a:spLocks noGrp="1" noChangeArrowheads="1"/>
          </p:cNvSpPr>
          <p:nvPr>
            <p:ph type="sldNum" sz="quarter" idx="5"/>
          </p:nvPr>
        </p:nvSpPr>
        <p:spPr bwMode="auto">
          <a:xfrm>
            <a:off x="3971926" y="8831264"/>
            <a:ext cx="3038475" cy="465137"/>
          </a:xfrm>
          <a:prstGeom prst="rect">
            <a:avLst/>
          </a:prstGeom>
          <a:noFill/>
          <a:ln w="9525">
            <a:noFill/>
            <a:miter lim="800000"/>
            <a:headEnd/>
            <a:tailEnd/>
          </a:ln>
          <a:effectLst/>
        </p:spPr>
        <p:txBody>
          <a:bodyPr vert="horz" wrap="square" lIns="92638" tIns="46317" rIns="92638" bIns="46317" numCol="1" anchor="b" anchorCtr="0" compatLnSpc="1">
            <a:prstTxWarp prst="textNoShape">
              <a:avLst/>
            </a:prstTxWarp>
          </a:bodyPr>
          <a:lstStyle>
            <a:lvl1pPr algn="r" eaLnBrk="0" hangingPunct="0">
              <a:defRPr sz="1200"/>
            </a:lvl1pPr>
          </a:lstStyle>
          <a:p>
            <a:fld id="{5D00C90A-46E3-4F6E-95A0-391D41793F45}" type="slidenum">
              <a:rPr lang="en-US"/>
              <a:pPr/>
              <a:t>‹#›</a:t>
            </a:fld>
            <a:endParaRPr lang="en-US"/>
          </a:p>
        </p:txBody>
      </p:sp>
    </p:spTree>
    <p:extLst>
      <p:ext uri="{BB962C8B-B14F-4D97-AF65-F5344CB8AC3E}">
        <p14:creationId xmlns:p14="http://schemas.microsoft.com/office/powerpoint/2010/main" val="281490839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E3FB7272-D954-4397-B612-A34B18275158}" type="slidenum">
              <a:rPr lang="en-US" smtClean="0">
                <a:solidFill>
                  <a:srgbClr val="000000"/>
                </a:solidFill>
                <a:latin typeface="Arial" pitchFamily="34" charset="0"/>
              </a:rPr>
              <a:pPr/>
              <a:t>1</a:t>
            </a:fld>
            <a:endParaRPr lang="en-US" dirty="0" smtClean="0">
              <a:solidFill>
                <a:srgbClr val="000000"/>
              </a:solidFill>
              <a:latin typeface="Arial" pitchFamily="34"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ru-RU" dirty="0" smtClean="0"/>
          </a:p>
        </p:txBody>
      </p:sp>
    </p:spTree>
    <p:extLst>
      <p:ext uri="{BB962C8B-B14F-4D97-AF65-F5344CB8AC3E}">
        <p14:creationId xmlns:p14="http://schemas.microsoft.com/office/powerpoint/2010/main" val="4031926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none" strike="noStrike" kern="1200" baseline="0" dirty="0" smtClean="0">
                <a:solidFill>
                  <a:schemeClr val="tx1"/>
                </a:solidFill>
                <a:latin typeface="Times New Roman" pitchFamily="18" charset="0"/>
                <a:ea typeface="+mn-ea"/>
                <a:cs typeface="+mn-cs"/>
              </a:rPr>
              <a:t>About US2020</a:t>
            </a:r>
          </a:p>
          <a:p>
            <a:r>
              <a:rPr lang="en-US" sz="1200" b="0" i="1" u="none" strike="noStrike" kern="1200" baseline="0" dirty="0" smtClean="0">
                <a:solidFill>
                  <a:schemeClr val="tx1"/>
                </a:solidFill>
                <a:latin typeface="Times New Roman" pitchFamily="18" charset="0"/>
                <a:ea typeface="+mn-ea"/>
                <a:cs typeface="+mn-cs"/>
              </a:rPr>
              <a:t>US2020, a division of Citizen Schools, developed from a White House call to generate large-scale,</a:t>
            </a:r>
          </a:p>
          <a:p>
            <a:r>
              <a:rPr lang="en-US" sz="1200" b="0" i="1" u="none" strike="noStrike" kern="1200" baseline="0" dirty="0" smtClean="0">
                <a:solidFill>
                  <a:schemeClr val="tx1"/>
                </a:solidFill>
                <a:latin typeface="Times New Roman" pitchFamily="18" charset="0"/>
                <a:ea typeface="+mn-ea"/>
                <a:cs typeface="+mn-cs"/>
              </a:rPr>
              <a:t>innovative solutions to our STEM education challenges. Its mission is to dramatically scale the number of</a:t>
            </a:r>
          </a:p>
          <a:p>
            <a:r>
              <a:rPr lang="en-US" sz="1200" b="0" i="1" u="none" strike="noStrike" kern="1200" baseline="0" dirty="0" smtClean="0">
                <a:solidFill>
                  <a:schemeClr val="tx1"/>
                </a:solidFill>
                <a:latin typeface="Times New Roman" pitchFamily="18" charset="0"/>
                <a:ea typeface="+mn-ea"/>
                <a:cs typeface="+mn-cs"/>
              </a:rPr>
              <a:t>STEM professionals mentoring and teaching students through hands-on projects with a focus on serving</a:t>
            </a:r>
          </a:p>
          <a:p>
            <a:r>
              <a:rPr lang="en-US" sz="1200" b="0" i="1" u="none" strike="noStrike" kern="1200" baseline="0" dirty="0" smtClean="0">
                <a:solidFill>
                  <a:schemeClr val="tx1"/>
                </a:solidFill>
                <a:latin typeface="Times New Roman" pitchFamily="18" charset="0"/>
                <a:ea typeface="+mn-ea"/>
                <a:cs typeface="+mn-cs"/>
              </a:rPr>
              <a:t>underrepresented communities -- girls, underrepresented minorities, and low-income children. US2020 is</a:t>
            </a:r>
          </a:p>
          <a:p>
            <a:r>
              <a:rPr lang="en-US" sz="1200" b="0" i="1" u="none" strike="noStrike" kern="1200" baseline="0" dirty="0" smtClean="0">
                <a:solidFill>
                  <a:schemeClr val="tx1"/>
                </a:solidFill>
                <a:latin typeface="Times New Roman" pitchFamily="18" charset="0"/>
                <a:ea typeface="+mn-ea"/>
                <a:cs typeface="+mn-cs"/>
              </a:rPr>
              <a:t>supported by national Co-Investors: Alcoa, CA Technologies, Chevron, Cisco, Cognizant, Discovery</a:t>
            </a:r>
          </a:p>
          <a:p>
            <a:r>
              <a:rPr lang="en-US" sz="1200" b="0" i="1" u="none" strike="noStrike" kern="1200" baseline="0" dirty="0" smtClean="0">
                <a:solidFill>
                  <a:schemeClr val="tx1"/>
                </a:solidFill>
                <a:latin typeface="Times New Roman" pitchFamily="18" charset="0"/>
                <a:ea typeface="+mn-ea"/>
                <a:cs typeface="+mn-cs"/>
              </a:rPr>
              <a:t>Communications, Raytheon, SanDisk, Tata Consultancy Services, and Texas Instruments, as well as the</a:t>
            </a:r>
          </a:p>
          <a:p>
            <a:r>
              <a:rPr lang="en-US" sz="1200" b="0" i="1" u="none" strike="noStrike" kern="1200" baseline="0" dirty="0" smtClean="0">
                <a:solidFill>
                  <a:schemeClr val="tx1"/>
                </a:solidFill>
                <a:latin typeface="Times New Roman" pitchFamily="18" charset="0"/>
                <a:ea typeface="+mn-ea"/>
                <a:cs typeface="+mn-cs"/>
              </a:rPr>
              <a:t>Carnegie Corporation of New York. Through partnerships at the national level and coalitions at the city</a:t>
            </a:r>
          </a:p>
          <a:p>
            <a:r>
              <a:rPr lang="en-US" sz="1200" b="0" i="1" u="none" strike="noStrike" kern="1200" baseline="0" dirty="0" smtClean="0">
                <a:solidFill>
                  <a:schemeClr val="tx1"/>
                </a:solidFill>
                <a:latin typeface="Times New Roman" pitchFamily="18" charset="0"/>
                <a:ea typeface="+mn-ea"/>
                <a:cs typeface="+mn-cs"/>
              </a:rPr>
              <a:t>level, US2020 has built a network of more than 250 organizations in 13 cities actively working to scale</a:t>
            </a:r>
          </a:p>
          <a:p>
            <a:r>
              <a:rPr lang="en-US" sz="1200" b="0" i="1" u="none" strike="noStrike" kern="1200" baseline="0" dirty="0" smtClean="0">
                <a:solidFill>
                  <a:schemeClr val="tx1"/>
                </a:solidFill>
                <a:latin typeface="Times New Roman" pitchFamily="18" charset="0"/>
                <a:ea typeface="+mn-ea"/>
                <a:cs typeface="+mn-cs"/>
              </a:rPr>
              <a:t>the STEM mentoring field, to align the field on common metrics, and to advance a focus on quality. To</a:t>
            </a:r>
          </a:p>
          <a:p>
            <a:r>
              <a:rPr lang="en-US" sz="1200" b="0" i="1" u="none" strike="noStrike" kern="1200" baseline="0" dirty="0" smtClean="0">
                <a:solidFill>
                  <a:schemeClr val="tx1"/>
                </a:solidFill>
                <a:latin typeface="Times New Roman" pitchFamily="18" charset="0"/>
                <a:ea typeface="+mn-ea"/>
                <a:cs typeface="+mn-cs"/>
              </a:rPr>
              <a:t>learn more, visit http://www.us2020.org.</a:t>
            </a:r>
          </a:p>
          <a:p>
            <a:r>
              <a:rPr lang="en-US" sz="1200" b="1" i="1" u="none" strike="noStrike" kern="1200" baseline="0" dirty="0" smtClean="0">
                <a:solidFill>
                  <a:schemeClr val="tx1"/>
                </a:solidFill>
                <a:latin typeface="Times New Roman" pitchFamily="18" charset="0"/>
                <a:ea typeface="+mn-ea"/>
                <a:cs typeface="+mn-cs"/>
              </a:rPr>
              <a:t>About Citizen Schools</a:t>
            </a:r>
          </a:p>
          <a:p>
            <a:r>
              <a:rPr lang="en-US" sz="1200" b="0" i="1" u="none" strike="noStrike" kern="1200" baseline="0" dirty="0" smtClean="0">
                <a:solidFill>
                  <a:schemeClr val="tx1"/>
                </a:solidFill>
                <a:latin typeface="Times New Roman" pitchFamily="18" charset="0"/>
                <a:ea typeface="+mn-ea"/>
                <a:cs typeface="+mn-cs"/>
              </a:rPr>
              <a:t>Citizen Schools is a national nonprofit organization that partners with middle schools to expand the</a:t>
            </a:r>
          </a:p>
          <a:p>
            <a:r>
              <a:rPr lang="en-US" sz="1200" b="0" i="1" u="none" strike="noStrike" kern="1200" baseline="0" dirty="0" smtClean="0">
                <a:solidFill>
                  <a:schemeClr val="tx1"/>
                </a:solidFill>
                <a:latin typeface="Times New Roman" pitchFamily="18" charset="0"/>
                <a:ea typeface="+mn-ea"/>
                <a:cs typeface="+mn-cs"/>
              </a:rPr>
              <a:t>learning day for children in low-income communities. Citizen Schools mobilizes a team of AmeriCorps</a:t>
            </a:r>
          </a:p>
          <a:p>
            <a:r>
              <a:rPr lang="en-US" sz="1200" b="0" i="1" u="none" strike="noStrike" kern="1200" baseline="0" dirty="0" smtClean="0">
                <a:solidFill>
                  <a:schemeClr val="tx1"/>
                </a:solidFill>
                <a:latin typeface="Times New Roman" pitchFamily="18" charset="0"/>
                <a:ea typeface="+mn-ea"/>
                <a:cs typeface="+mn-cs"/>
              </a:rPr>
              <a:t>educators and volunteer “Citizen Teachers” to teach real-world learning projects and provide academic</a:t>
            </a:r>
          </a:p>
          <a:p>
            <a:r>
              <a:rPr lang="en-US" sz="1200" b="0" i="1" u="none" strike="noStrike" kern="1200" baseline="0" dirty="0" smtClean="0">
                <a:solidFill>
                  <a:schemeClr val="tx1"/>
                </a:solidFill>
                <a:latin typeface="Times New Roman" pitchFamily="18" charset="0"/>
                <a:ea typeface="+mn-ea"/>
                <a:cs typeface="+mn-cs"/>
              </a:rPr>
              <a:t>support in order to help all students discover and achieve their dreams. For more information, please</a:t>
            </a:r>
          </a:p>
          <a:p>
            <a:r>
              <a:rPr lang="en-US" sz="1200" b="0" i="1" u="none" strike="noStrike" kern="1200" baseline="0" dirty="0" smtClean="0">
                <a:solidFill>
                  <a:schemeClr val="tx1"/>
                </a:solidFill>
                <a:latin typeface="Times New Roman" pitchFamily="18" charset="0"/>
                <a:ea typeface="+mn-ea"/>
                <a:cs typeface="+mn-cs"/>
              </a:rPr>
              <a:t>visit http://www.citizenschools.org/.</a:t>
            </a:r>
            <a:endParaRPr lang="en-US" dirty="0"/>
          </a:p>
        </p:txBody>
      </p:sp>
      <p:sp>
        <p:nvSpPr>
          <p:cNvPr id="4" name="Slide Number Placeholder 3"/>
          <p:cNvSpPr>
            <a:spLocks noGrp="1"/>
          </p:cNvSpPr>
          <p:nvPr>
            <p:ph type="sldNum" sz="quarter" idx="10"/>
          </p:nvPr>
        </p:nvSpPr>
        <p:spPr/>
        <p:txBody>
          <a:bodyPr/>
          <a:lstStyle/>
          <a:p>
            <a:fld id="{5D00C90A-46E3-4F6E-95A0-391D41793F45}" type="slidenum">
              <a:rPr lang="en-US" smtClean="0"/>
              <a:pPr/>
              <a:t>2</a:t>
            </a:fld>
            <a:endParaRPr lang="en-US"/>
          </a:p>
        </p:txBody>
      </p:sp>
    </p:spTree>
    <p:extLst>
      <p:ext uri="{BB962C8B-B14F-4D97-AF65-F5344CB8AC3E}">
        <p14:creationId xmlns:p14="http://schemas.microsoft.com/office/powerpoint/2010/main" val="29547476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Line 2"/>
          <p:cNvSpPr>
            <a:spLocks noChangeShapeType="1"/>
          </p:cNvSpPr>
          <p:nvPr/>
        </p:nvSpPr>
        <p:spPr bwMode="auto">
          <a:xfrm>
            <a:off x="381000" y="6451600"/>
            <a:ext cx="8382000" cy="0"/>
          </a:xfrm>
          <a:prstGeom prst="line">
            <a:avLst/>
          </a:prstGeom>
          <a:noFill/>
          <a:ln w="57150">
            <a:solidFill>
              <a:srgbClr val="0C2D83"/>
            </a:solidFill>
            <a:round/>
            <a:headEnd/>
            <a:tailEnd/>
          </a:ln>
          <a:effectLst/>
        </p:spPr>
        <p:txBody>
          <a:bodyPr wrap="none" anchor="ctr"/>
          <a:lstStyle/>
          <a:p>
            <a:pPr algn="ctr" eaLnBrk="0" hangingPunct="0">
              <a:defRPr/>
            </a:pPr>
            <a:endParaRPr lang="en-US" dirty="0">
              <a:solidFill>
                <a:srgbClr val="000000"/>
              </a:solidFill>
            </a:endParaRPr>
          </a:p>
        </p:txBody>
      </p:sp>
      <p:sp>
        <p:nvSpPr>
          <p:cNvPr id="4" name="Text Box 3"/>
          <p:cNvSpPr txBox="1">
            <a:spLocks noChangeArrowheads="1"/>
          </p:cNvSpPr>
          <p:nvPr/>
        </p:nvSpPr>
        <p:spPr bwMode="auto">
          <a:xfrm>
            <a:off x="1270000" y="1233488"/>
            <a:ext cx="6553200" cy="396875"/>
          </a:xfrm>
          <a:prstGeom prst="rect">
            <a:avLst/>
          </a:prstGeom>
          <a:noFill/>
          <a:ln w="9525">
            <a:noFill/>
            <a:miter lim="800000"/>
            <a:headEnd/>
            <a:tailEnd/>
          </a:ln>
          <a:effectLst/>
        </p:spPr>
        <p:txBody>
          <a:bodyPr>
            <a:spAutoFit/>
          </a:bodyPr>
          <a:lstStyle/>
          <a:p>
            <a:pPr algn="ctr" eaLnBrk="0" hangingPunct="0">
              <a:spcBef>
                <a:spcPct val="50000"/>
              </a:spcBef>
              <a:defRPr/>
            </a:pPr>
            <a:r>
              <a:rPr lang="en-US" sz="2000" b="1" i="1" dirty="0">
                <a:solidFill>
                  <a:srgbClr val="000000"/>
                </a:solidFill>
                <a:latin typeface="Century Schoolbook" pitchFamily="18" charset="0"/>
              </a:rPr>
              <a:t>I n t e g r i t y  -  S e r v i c e  -  E x c e l l e n c e</a:t>
            </a:r>
          </a:p>
        </p:txBody>
      </p:sp>
      <p:sp>
        <p:nvSpPr>
          <p:cNvPr id="5" name="Line 5"/>
          <p:cNvSpPr>
            <a:spLocks noChangeShapeType="1"/>
          </p:cNvSpPr>
          <p:nvPr/>
        </p:nvSpPr>
        <p:spPr bwMode="auto">
          <a:xfrm>
            <a:off x="381000" y="1231900"/>
            <a:ext cx="8382000" cy="0"/>
          </a:xfrm>
          <a:prstGeom prst="line">
            <a:avLst/>
          </a:prstGeom>
          <a:noFill/>
          <a:ln w="57150">
            <a:solidFill>
              <a:srgbClr val="0C2D83"/>
            </a:solidFill>
            <a:round/>
            <a:headEnd/>
            <a:tailEnd/>
          </a:ln>
          <a:effectLst/>
        </p:spPr>
        <p:txBody>
          <a:bodyPr wrap="none" anchor="ctr"/>
          <a:lstStyle/>
          <a:p>
            <a:pPr algn="ctr" eaLnBrk="0" hangingPunct="0">
              <a:defRPr/>
            </a:pPr>
            <a:endParaRPr lang="en-US" dirty="0">
              <a:solidFill>
                <a:srgbClr val="000000"/>
              </a:solidFill>
            </a:endParaRPr>
          </a:p>
        </p:txBody>
      </p:sp>
      <p:sp>
        <p:nvSpPr>
          <p:cNvPr id="7" name="Text Box 14"/>
          <p:cNvSpPr txBox="1">
            <a:spLocks noChangeArrowheads="1"/>
          </p:cNvSpPr>
          <p:nvPr/>
        </p:nvSpPr>
        <p:spPr bwMode="auto">
          <a:xfrm>
            <a:off x="3141954" y="500063"/>
            <a:ext cx="2809295" cy="646331"/>
          </a:xfrm>
          <a:prstGeom prst="rect">
            <a:avLst/>
          </a:prstGeom>
          <a:noFill/>
          <a:ln w="9525">
            <a:noFill/>
            <a:miter lim="800000"/>
            <a:headEnd/>
            <a:tailEnd/>
          </a:ln>
          <a:effectLst/>
        </p:spPr>
        <p:txBody>
          <a:bodyPr wrap="none">
            <a:spAutoFit/>
          </a:bodyPr>
          <a:lstStyle/>
          <a:p>
            <a:pPr algn="ctr" eaLnBrk="0" hangingPunct="0">
              <a:defRPr/>
            </a:pPr>
            <a:r>
              <a:rPr lang="en-US" sz="3600" b="1" i="1" dirty="0" smtClean="0">
                <a:solidFill>
                  <a:srgbClr val="000000"/>
                </a:solidFill>
              </a:rPr>
              <a:t>Robins AFB</a:t>
            </a:r>
            <a:endParaRPr lang="en-US" sz="3600" b="1" i="1" dirty="0">
              <a:solidFill>
                <a:srgbClr val="000000"/>
              </a:solidFill>
            </a:endParaRPr>
          </a:p>
        </p:txBody>
      </p:sp>
      <p:sp>
        <p:nvSpPr>
          <p:cNvPr id="50191" name="Rectangle 15"/>
          <p:cNvSpPr>
            <a:spLocks noGrp="1" noChangeArrowheads="1"/>
          </p:cNvSpPr>
          <p:nvPr>
            <p:ph type="ctrTitle"/>
          </p:nvPr>
        </p:nvSpPr>
        <p:spPr>
          <a:xfrm>
            <a:off x="276225" y="1962150"/>
            <a:ext cx="8486775" cy="1600200"/>
          </a:xfrm>
        </p:spPr>
        <p:txBody>
          <a:bodyPr/>
          <a:lstStyle>
            <a:lvl1pPr>
              <a:defRPr sz="4400" i="0"/>
            </a:lvl1pPr>
          </a:lstStyle>
          <a:p>
            <a:r>
              <a:rPr lang="en-US"/>
              <a:t>Click to edit Master title style</a:t>
            </a:r>
          </a:p>
        </p:txBody>
      </p:sp>
      <p:sp>
        <p:nvSpPr>
          <p:cNvPr id="8" name="Rectangle 6"/>
          <p:cNvSpPr>
            <a:spLocks noGrp="1" noChangeArrowheads="1"/>
          </p:cNvSpPr>
          <p:nvPr>
            <p:ph type="dt" sz="half" idx="10"/>
          </p:nvPr>
        </p:nvSpPr>
        <p:spPr/>
        <p:txBody>
          <a:bodyPr/>
          <a:lstStyle>
            <a:lvl1pPr>
              <a:defRPr/>
            </a:lvl1pPr>
          </a:lstStyle>
          <a:p>
            <a:pPr>
              <a:defRPr/>
            </a:pPr>
            <a:r>
              <a:rPr lang="en-US" smtClean="0"/>
              <a:t>As of: </a:t>
            </a:r>
            <a:endParaRPr lang="en-US"/>
          </a:p>
        </p:txBody>
      </p:sp>
      <p:sp>
        <p:nvSpPr>
          <p:cNvPr id="9" name="Rectangle 7"/>
          <p:cNvSpPr>
            <a:spLocks noGrp="1" noChangeArrowheads="1"/>
          </p:cNvSpPr>
          <p:nvPr>
            <p:ph type="sldNum" sz="quarter" idx="11"/>
          </p:nvPr>
        </p:nvSpPr>
        <p:spPr/>
        <p:txBody>
          <a:bodyPr/>
          <a:lstStyle>
            <a:lvl1pPr>
              <a:defRPr/>
            </a:lvl1pPr>
          </a:lstStyle>
          <a:p>
            <a:pPr>
              <a:defRPr/>
            </a:pPr>
            <a:fld id="{0C8B3FFA-99AC-4324-BD10-92BBEB903BFC}" type="slidenum">
              <a:rPr lang="en-US" smtClean="0">
                <a:solidFill>
                  <a:srgbClr val="FFFFFF">
                    <a:lumMod val="50000"/>
                  </a:srgbClr>
                </a:solidFill>
              </a:rPr>
              <a:pPr>
                <a:defRPr/>
              </a:pPr>
              <a:t>‹#›</a:t>
            </a:fld>
            <a:endParaRPr lang="en-US" dirty="0">
              <a:solidFill>
                <a:srgbClr val="808080"/>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6226" y="3177308"/>
            <a:ext cx="2867772" cy="3093927"/>
          </a:xfrm>
          <a:prstGeom prst="rect">
            <a:avLst/>
          </a:prstGeom>
        </p:spPr>
      </p:pic>
    </p:spTree>
    <p:extLst>
      <p:ext uri="{BB962C8B-B14F-4D97-AF65-F5344CB8AC3E}">
        <p14:creationId xmlns:p14="http://schemas.microsoft.com/office/powerpoint/2010/main" val="321764950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As of: </a:t>
            </a:r>
            <a:endParaRPr lang="en-US"/>
          </a:p>
        </p:txBody>
      </p:sp>
      <p:sp>
        <p:nvSpPr>
          <p:cNvPr id="5" name="Slide Number Placeholder 4"/>
          <p:cNvSpPr>
            <a:spLocks noGrp="1"/>
          </p:cNvSpPr>
          <p:nvPr>
            <p:ph type="sldNum" sz="quarter" idx="11"/>
          </p:nvPr>
        </p:nvSpPr>
        <p:spPr/>
        <p:txBody>
          <a:bodyPr/>
          <a:lstStyle>
            <a:lvl1pPr>
              <a:defRPr/>
            </a:lvl1pPr>
          </a:lstStyle>
          <a:p>
            <a:pPr>
              <a:defRPr/>
            </a:pPr>
            <a:fld id="{9B7483F6-0877-46A1-B7C0-D21571CD92A6}" type="slidenum">
              <a:rPr lang="en-US">
                <a:solidFill>
                  <a:srgbClr val="FFFFFF">
                    <a:lumMod val="50000"/>
                  </a:srgbClr>
                </a:solidFill>
              </a:rPr>
              <a:pPr>
                <a:defRPr/>
              </a:pPr>
              <a:t>‹#›</a:t>
            </a:fld>
            <a:endParaRPr lang="en-US" dirty="0">
              <a:solidFill>
                <a:srgbClr val="808080"/>
              </a:solidFill>
            </a:endParaRPr>
          </a:p>
        </p:txBody>
      </p:sp>
    </p:spTree>
    <p:extLst>
      <p:ext uri="{BB962C8B-B14F-4D97-AF65-F5344CB8AC3E}">
        <p14:creationId xmlns:p14="http://schemas.microsoft.com/office/powerpoint/2010/main" val="3773817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5438" y="76200"/>
            <a:ext cx="2132012"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6225" y="76200"/>
            <a:ext cx="6246813"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As of: </a:t>
            </a:r>
            <a:endParaRPr lang="en-US"/>
          </a:p>
        </p:txBody>
      </p:sp>
      <p:sp>
        <p:nvSpPr>
          <p:cNvPr id="5" name="Slide Number Placeholder 4"/>
          <p:cNvSpPr>
            <a:spLocks noGrp="1"/>
          </p:cNvSpPr>
          <p:nvPr>
            <p:ph type="sldNum" sz="quarter" idx="11"/>
          </p:nvPr>
        </p:nvSpPr>
        <p:spPr/>
        <p:txBody>
          <a:bodyPr/>
          <a:lstStyle>
            <a:lvl1pPr>
              <a:defRPr/>
            </a:lvl1pPr>
          </a:lstStyle>
          <a:p>
            <a:pPr>
              <a:defRPr/>
            </a:pPr>
            <a:fld id="{87CF53EA-732D-479B-AB95-4E99C6C16B68}" type="slidenum">
              <a:rPr lang="en-US">
                <a:solidFill>
                  <a:srgbClr val="FFFFFF">
                    <a:lumMod val="50000"/>
                  </a:srgbClr>
                </a:solidFill>
              </a:rPr>
              <a:pPr>
                <a:defRPr/>
              </a:pPr>
              <a:t>‹#›</a:t>
            </a:fld>
            <a:endParaRPr lang="en-US" dirty="0">
              <a:solidFill>
                <a:srgbClr val="808080"/>
              </a:solidFill>
            </a:endParaRPr>
          </a:p>
        </p:txBody>
      </p:sp>
    </p:spTree>
    <p:extLst>
      <p:ext uri="{BB962C8B-B14F-4D97-AF65-F5344CB8AC3E}">
        <p14:creationId xmlns:p14="http://schemas.microsoft.com/office/powerpoint/2010/main" val="1299679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As of: </a:t>
            </a:r>
            <a:endParaRPr lang="en-US"/>
          </a:p>
        </p:txBody>
      </p:sp>
      <p:sp>
        <p:nvSpPr>
          <p:cNvPr id="5" name="Slide Number Placeholder 4"/>
          <p:cNvSpPr>
            <a:spLocks noGrp="1"/>
          </p:cNvSpPr>
          <p:nvPr>
            <p:ph type="sldNum" sz="quarter" idx="11"/>
          </p:nvPr>
        </p:nvSpPr>
        <p:spPr/>
        <p:txBody>
          <a:bodyPr/>
          <a:lstStyle>
            <a:lvl1pPr>
              <a:defRPr/>
            </a:lvl1pPr>
          </a:lstStyle>
          <a:p>
            <a:pPr>
              <a:defRPr/>
            </a:pPr>
            <a:fld id="{E8C4CF4F-2ECB-4C54-9552-FB58A436033C}" type="slidenum">
              <a:rPr lang="en-US">
                <a:solidFill>
                  <a:srgbClr val="FFFFFF">
                    <a:lumMod val="50000"/>
                  </a:srgbClr>
                </a:solidFill>
              </a:rPr>
              <a:pPr>
                <a:defRPr/>
              </a:pPr>
              <a:t>‹#›</a:t>
            </a:fld>
            <a:endParaRPr lang="en-US" dirty="0">
              <a:solidFill>
                <a:srgbClr val="808080"/>
              </a:solidFill>
            </a:endParaRPr>
          </a:p>
        </p:txBody>
      </p:sp>
    </p:spTree>
    <p:extLst>
      <p:ext uri="{BB962C8B-B14F-4D97-AF65-F5344CB8AC3E}">
        <p14:creationId xmlns:p14="http://schemas.microsoft.com/office/powerpoint/2010/main" val="23941099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t>As of: </a:t>
            </a:r>
            <a:endParaRPr lang="en-US"/>
          </a:p>
        </p:txBody>
      </p:sp>
      <p:sp>
        <p:nvSpPr>
          <p:cNvPr id="5" name="Slide Number Placeholder 4"/>
          <p:cNvSpPr>
            <a:spLocks noGrp="1"/>
          </p:cNvSpPr>
          <p:nvPr>
            <p:ph type="sldNum" sz="quarter" idx="11"/>
          </p:nvPr>
        </p:nvSpPr>
        <p:spPr/>
        <p:txBody>
          <a:bodyPr/>
          <a:lstStyle>
            <a:lvl1pPr>
              <a:defRPr/>
            </a:lvl1pPr>
          </a:lstStyle>
          <a:p>
            <a:pPr>
              <a:defRPr/>
            </a:pPr>
            <a:fld id="{C1CEF84F-E84D-4D5C-90AD-DD20F5FFBEC7}" type="slidenum">
              <a:rPr lang="en-US">
                <a:solidFill>
                  <a:srgbClr val="FFFFFF">
                    <a:lumMod val="50000"/>
                  </a:srgbClr>
                </a:solidFill>
              </a:rPr>
              <a:pPr>
                <a:defRPr/>
              </a:pPr>
              <a:t>‹#›</a:t>
            </a:fld>
            <a:endParaRPr lang="en-US" dirty="0">
              <a:solidFill>
                <a:srgbClr val="808080"/>
              </a:solidFill>
            </a:endParaRPr>
          </a:p>
        </p:txBody>
      </p:sp>
    </p:spTree>
    <p:extLst>
      <p:ext uri="{BB962C8B-B14F-4D97-AF65-F5344CB8AC3E}">
        <p14:creationId xmlns:p14="http://schemas.microsoft.com/office/powerpoint/2010/main" val="269143441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6225" y="1504950"/>
            <a:ext cx="4122738" cy="474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1363" y="1504950"/>
            <a:ext cx="4122737" cy="474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r>
              <a:rPr lang="en-US" smtClean="0"/>
              <a:t>As of: </a:t>
            </a:r>
            <a:endParaRPr lang="en-US"/>
          </a:p>
        </p:txBody>
      </p:sp>
      <p:sp>
        <p:nvSpPr>
          <p:cNvPr id="6" name="Slide Number Placeholder 5"/>
          <p:cNvSpPr>
            <a:spLocks noGrp="1"/>
          </p:cNvSpPr>
          <p:nvPr>
            <p:ph type="sldNum" sz="quarter" idx="11"/>
          </p:nvPr>
        </p:nvSpPr>
        <p:spPr/>
        <p:txBody>
          <a:bodyPr/>
          <a:lstStyle>
            <a:lvl1pPr>
              <a:defRPr/>
            </a:lvl1pPr>
          </a:lstStyle>
          <a:p>
            <a:pPr>
              <a:defRPr/>
            </a:pPr>
            <a:fld id="{EEA2B2E2-0FEA-4F72-89A8-11A3A8E946C8}" type="slidenum">
              <a:rPr lang="en-US">
                <a:solidFill>
                  <a:srgbClr val="FFFFFF">
                    <a:lumMod val="50000"/>
                  </a:srgbClr>
                </a:solidFill>
              </a:rPr>
              <a:pPr>
                <a:defRPr/>
              </a:pPr>
              <a:t>‹#›</a:t>
            </a:fld>
            <a:endParaRPr lang="en-US" dirty="0">
              <a:solidFill>
                <a:srgbClr val="808080"/>
              </a:solidFill>
            </a:endParaRPr>
          </a:p>
        </p:txBody>
      </p:sp>
    </p:spTree>
    <p:extLst>
      <p:ext uri="{BB962C8B-B14F-4D97-AF65-F5344CB8AC3E}">
        <p14:creationId xmlns:p14="http://schemas.microsoft.com/office/powerpoint/2010/main" val="1712015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r>
              <a:rPr lang="en-US" smtClean="0"/>
              <a:t>As of: </a:t>
            </a:r>
            <a:endParaRPr lang="en-US"/>
          </a:p>
        </p:txBody>
      </p:sp>
      <p:sp>
        <p:nvSpPr>
          <p:cNvPr id="8" name="Slide Number Placeholder 7"/>
          <p:cNvSpPr>
            <a:spLocks noGrp="1"/>
          </p:cNvSpPr>
          <p:nvPr>
            <p:ph type="sldNum" sz="quarter" idx="11"/>
          </p:nvPr>
        </p:nvSpPr>
        <p:spPr/>
        <p:txBody>
          <a:bodyPr/>
          <a:lstStyle>
            <a:lvl1pPr>
              <a:defRPr/>
            </a:lvl1pPr>
          </a:lstStyle>
          <a:p>
            <a:pPr>
              <a:defRPr/>
            </a:pPr>
            <a:fld id="{A6783460-22CE-41FC-80F8-C340C03D4962}" type="slidenum">
              <a:rPr lang="en-US">
                <a:solidFill>
                  <a:srgbClr val="FFFFFF">
                    <a:lumMod val="50000"/>
                  </a:srgbClr>
                </a:solidFill>
              </a:rPr>
              <a:pPr>
                <a:defRPr/>
              </a:pPr>
              <a:t>‹#›</a:t>
            </a:fld>
            <a:endParaRPr lang="en-US" dirty="0">
              <a:solidFill>
                <a:srgbClr val="808080"/>
              </a:solidFill>
            </a:endParaRPr>
          </a:p>
        </p:txBody>
      </p:sp>
    </p:spTree>
    <p:extLst>
      <p:ext uri="{BB962C8B-B14F-4D97-AF65-F5344CB8AC3E}">
        <p14:creationId xmlns:p14="http://schemas.microsoft.com/office/powerpoint/2010/main" val="404905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r>
              <a:rPr lang="en-US" smtClean="0"/>
              <a:t>As of: </a:t>
            </a:r>
            <a:endParaRPr lang="en-US"/>
          </a:p>
        </p:txBody>
      </p:sp>
      <p:sp>
        <p:nvSpPr>
          <p:cNvPr id="4" name="Slide Number Placeholder 3"/>
          <p:cNvSpPr>
            <a:spLocks noGrp="1"/>
          </p:cNvSpPr>
          <p:nvPr>
            <p:ph type="sldNum" sz="quarter" idx="11"/>
          </p:nvPr>
        </p:nvSpPr>
        <p:spPr/>
        <p:txBody>
          <a:bodyPr/>
          <a:lstStyle>
            <a:lvl1pPr>
              <a:defRPr/>
            </a:lvl1pPr>
          </a:lstStyle>
          <a:p>
            <a:pPr>
              <a:defRPr/>
            </a:pPr>
            <a:fld id="{06EC7D82-2055-4339-8CC9-F29A7C5867A4}" type="slidenum">
              <a:rPr lang="en-US">
                <a:solidFill>
                  <a:srgbClr val="FFFFFF">
                    <a:lumMod val="50000"/>
                  </a:srgbClr>
                </a:solidFill>
              </a:rPr>
              <a:pPr>
                <a:defRPr/>
              </a:pPr>
              <a:t>‹#›</a:t>
            </a:fld>
            <a:endParaRPr lang="en-US" dirty="0">
              <a:solidFill>
                <a:srgbClr val="808080"/>
              </a:solidFill>
            </a:endParaRPr>
          </a:p>
        </p:txBody>
      </p:sp>
    </p:spTree>
    <p:extLst>
      <p:ext uri="{BB962C8B-B14F-4D97-AF65-F5344CB8AC3E}">
        <p14:creationId xmlns:p14="http://schemas.microsoft.com/office/powerpoint/2010/main" val="1663831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r>
              <a:rPr lang="en-US" smtClean="0"/>
              <a:t>As of: </a:t>
            </a:r>
            <a:endParaRPr lang="en-US"/>
          </a:p>
        </p:txBody>
      </p:sp>
      <p:sp>
        <p:nvSpPr>
          <p:cNvPr id="3" name="Slide Number Placeholder 2"/>
          <p:cNvSpPr>
            <a:spLocks noGrp="1"/>
          </p:cNvSpPr>
          <p:nvPr>
            <p:ph type="sldNum" sz="quarter" idx="11"/>
          </p:nvPr>
        </p:nvSpPr>
        <p:spPr/>
        <p:txBody>
          <a:bodyPr/>
          <a:lstStyle>
            <a:lvl1pPr>
              <a:defRPr/>
            </a:lvl1pPr>
          </a:lstStyle>
          <a:p>
            <a:pPr>
              <a:defRPr/>
            </a:pPr>
            <a:fld id="{5A3DD686-7489-48DA-B652-1BB4DD80DFD4}" type="slidenum">
              <a:rPr lang="en-US">
                <a:solidFill>
                  <a:srgbClr val="FFFFFF">
                    <a:lumMod val="50000"/>
                  </a:srgbClr>
                </a:solidFill>
              </a:rPr>
              <a:pPr>
                <a:defRPr/>
              </a:pPr>
              <a:t>‹#›</a:t>
            </a:fld>
            <a:endParaRPr lang="en-US" dirty="0">
              <a:solidFill>
                <a:srgbClr val="808080"/>
              </a:solidFill>
            </a:endParaRPr>
          </a:p>
        </p:txBody>
      </p:sp>
    </p:spTree>
    <p:extLst>
      <p:ext uri="{BB962C8B-B14F-4D97-AF65-F5344CB8AC3E}">
        <p14:creationId xmlns:p14="http://schemas.microsoft.com/office/powerpoint/2010/main" val="3066939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r>
              <a:rPr lang="en-US" smtClean="0"/>
              <a:t>As of: </a:t>
            </a:r>
            <a:endParaRPr lang="en-US"/>
          </a:p>
        </p:txBody>
      </p:sp>
      <p:sp>
        <p:nvSpPr>
          <p:cNvPr id="6" name="Slide Number Placeholder 5"/>
          <p:cNvSpPr>
            <a:spLocks noGrp="1"/>
          </p:cNvSpPr>
          <p:nvPr>
            <p:ph type="sldNum" sz="quarter" idx="11"/>
          </p:nvPr>
        </p:nvSpPr>
        <p:spPr/>
        <p:txBody>
          <a:bodyPr/>
          <a:lstStyle>
            <a:lvl1pPr>
              <a:defRPr/>
            </a:lvl1pPr>
          </a:lstStyle>
          <a:p>
            <a:pPr>
              <a:defRPr/>
            </a:pPr>
            <a:fld id="{DE518B27-62F7-4C1A-A37F-3A413F07B3CC}" type="slidenum">
              <a:rPr lang="en-US">
                <a:solidFill>
                  <a:srgbClr val="FFFFFF">
                    <a:lumMod val="50000"/>
                  </a:srgbClr>
                </a:solidFill>
              </a:rPr>
              <a:pPr>
                <a:defRPr/>
              </a:pPr>
              <a:t>‹#›</a:t>
            </a:fld>
            <a:endParaRPr lang="en-US" dirty="0">
              <a:solidFill>
                <a:srgbClr val="808080"/>
              </a:solidFill>
            </a:endParaRPr>
          </a:p>
        </p:txBody>
      </p:sp>
    </p:spTree>
    <p:extLst>
      <p:ext uri="{BB962C8B-B14F-4D97-AF65-F5344CB8AC3E}">
        <p14:creationId xmlns:p14="http://schemas.microsoft.com/office/powerpoint/2010/main" val="1055453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r>
              <a:rPr lang="en-US" smtClean="0"/>
              <a:t>As of: </a:t>
            </a:r>
            <a:endParaRPr lang="en-US"/>
          </a:p>
        </p:txBody>
      </p:sp>
      <p:sp>
        <p:nvSpPr>
          <p:cNvPr id="6" name="Slide Number Placeholder 5"/>
          <p:cNvSpPr>
            <a:spLocks noGrp="1"/>
          </p:cNvSpPr>
          <p:nvPr>
            <p:ph type="sldNum" sz="quarter" idx="11"/>
          </p:nvPr>
        </p:nvSpPr>
        <p:spPr/>
        <p:txBody>
          <a:bodyPr/>
          <a:lstStyle>
            <a:lvl1pPr>
              <a:defRPr/>
            </a:lvl1pPr>
          </a:lstStyle>
          <a:p>
            <a:pPr>
              <a:defRPr/>
            </a:pPr>
            <a:fld id="{5218B0B0-C180-4A75-9CAD-EA9C5D5F863B}" type="slidenum">
              <a:rPr lang="en-US">
                <a:solidFill>
                  <a:srgbClr val="FFFFFF">
                    <a:lumMod val="50000"/>
                  </a:srgbClr>
                </a:solidFill>
              </a:rPr>
              <a:pPr>
                <a:defRPr/>
              </a:pPr>
              <a:t>‹#›</a:t>
            </a:fld>
            <a:endParaRPr lang="en-US" dirty="0">
              <a:solidFill>
                <a:srgbClr val="808080"/>
              </a:solidFill>
            </a:endParaRPr>
          </a:p>
        </p:txBody>
      </p:sp>
    </p:spTree>
    <p:extLst>
      <p:ext uri="{BB962C8B-B14F-4D97-AF65-F5344CB8AC3E}">
        <p14:creationId xmlns:p14="http://schemas.microsoft.com/office/powerpoint/2010/main" val="2432345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5" name="Rectangle 1027"/>
          <p:cNvSpPr>
            <a:spLocks noGrp="1" noChangeArrowheads="1"/>
          </p:cNvSpPr>
          <p:nvPr>
            <p:ph type="dt" sz="half" idx="2"/>
          </p:nvPr>
        </p:nvSpPr>
        <p:spPr bwMode="auto">
          <a:xfrm>
            <a:off x="0" y="6524625"/>
            <a:ext cx="12192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solidFill>
                  <a:srgbClr val="969696"/>
                </a:solidFill>
              </a:defRPr>
            </a:lvl1pPr>
          </a:lstStyle>
          <a:p>
            <a:pPr eaLnBrk="0" hangingPunct="0">
              <a:defRPr/>
            </a:pPr>
            <a:r>
              <a:rPr lang="en-US" smtClean="0"/>
              <a:t>As of: </a:t>
            </a:r>
            <a:endParaRPr lang="en-US"/>
          </a:p>
        </p:txBody>
      </p:sp>
      <p:sp>
        <p:nvSpPr>
          <p:cNvPr id="49156" name="Rectangle 1028"/>
          <p:cNvSpPr>
            <a:spLocks noGrp="1" noChangeArrowheads="1"/>
          </p:cNvSpPr>
          <p:nvPr>
            <p:ph type="sldNum" sz="quarter" idx="4"/>
          </p:nvPr>
        </p:nvSpPr>
        <p:spPr bwMode="auto">
          <a:xfrm>
            <a:off x="7988300" y="6524625"/>
            <a:ext cx="1143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aseline="0">
                <a:solidFill>
                  <a:schemeClr val="bg1">
                    <a:lumMod val="50000"/>
                  </a:schemeClr>
                </a:solidFill>
              </a:defRPr>
            </a:lvl1pPr>
          </a:lstStyle>
          <a:p>
            <a:pPr eaLnBrk="0" hangingPunct="0">
              <a:defRPr/>
            </a:pPr>
            <a:fld id="{B5E6CACA-09AB-49BC-8429-8308382B75D4}" type="slidenum">
              <a:rPr lang="en-US">
                <a:solidFill>
                  <a:srgbClr val="FFFFFF">
                    <a:lumMod val="50000"/>
                  </a:srgbClr>
                </a:solidFill>
              </a:rPr>
              <a:pPr eaLnBrk="0" hangingPunct="0">
                <a:defRPr/>
              </a:pPr>
              <a:t>‹#›</a:t>
            </a:fld>
            <a:endParaRPr lang="en-US" dirty="0">
              <a:solidFill>
                <a:srgbClr val="FFFFFF">
                  <a:lumMod val="50000"/>
                </a:srgbClr>
              </a:solidFill>
            </a:endParaRPr>
          </a:p>
        </p:txBody>
      </p:sp>
      <p:sp>
        <p:nvSpPr>
          <p:cNvPr id="49157" name="Text Box 1029"/>
          <p:cNvSpPr txBox="1">
            <a:spLocks noChangeArrowheads="1"/>
          </p:cNvSpPr>
          <p:nvPr/>
        </p:nvSpPr>
        <p:spPr bwMode="auto">
          <a:xfrm>
            <a:off x="1295400" y="6491288"/>
            <a:ext cx="6553200" cy="336550"/>
          </a:xfrm>
          <a:prstGeom prst="rect">
            <a:avLst/>
          </a:prstGeom>
          <a:noFill/>
          <a:ln w="9525">
            <a:noFill/>
            <a:miter lim="800000"/>
            <a:headEnd/>
            <a:tailEnd/>
          </a:ln>
          <a:effectLst/>
        </p:spPr>
        <p:txBody>
          <a:bodyPr>
            <a:spAutoFit/>
          </a:bodyPr>
          <a:lstStyle/>
          <a:p>
            <a:pPr algn="ctr" eaLnBrk="0" hangingPunct="0">
              <a:spcBef>
                <a:spcPct val="50000"/>
              </a:spcBef>
              <a:defRPr/>
            </a:pPr>
            <a:r>
              <a:rPr lang="en-US" sz="1600" b="1" i="1" dirty="0" smtClean="0">
                <a:solidFill>
                  <a:srgbClr val="000000"/>
                </a:solidFill>
                <a:latin typeface="Century Schoolbook" pitchFamily="18" charset="0"/>
              </a:rPr>
              <a:t>B r e a k </a:t>
            </a:r>
            <a:r>
              <a:rPr lang="en-US" sz="1600" b="1" i="1" dirty="0" err="1" smtClean="0">
                <a:solidFill>
                  <a:srgbClr val="000000"/>
                </a:solidFill>
                <a:latin typeface="Century Schoolbook" pitchFamily="18" charset="0"/>
              </a:rPr>
              <a:t>i</a:t>
            </a:r>
            <a:r>
              <a:rPr lang="en-US" sz="1600" b="1" i="1" dirty="0" smtClean="0">
                <a:solidFill>
                  <a:srgbClr val="000000"/>
                </a:solidFill>
                <a:latin typeface="Century Schoolbook" pitchFamily="18" charset="0"/>
              </a:rPr>
              <a:t> n g  B a r </a:t>
            </a:r>
            <a:r>
              <a:rPr lang="en-US" sz="1600" b="1" i="1" dirty="0" err="1" smtClean="0">
                <a:solidFill>
                  <a:srgbClr val="000000"/>
                </a:solidFill>
                <a:latin typeface="Century Schoolbook" pitchFamily="18" charset="0"/>
              </a:rPr>
              <a:t>r</a:t>
            </a:r>
            <a:r>
              <a:rPr lang="en-US" sz="1600" b="1" i="1" dirty="0" smtClean="0">
                <a:solidFill>
                  <a:srgbClr val="000000"/>
                </a:solidFill>
                <a:latin typeface="Century Schoolbook" pitchFamily="18" charset="0"/>
              </a:rPr>
              <a:t> </a:t>
            </a:r>
            <a:r>
              <a:rPr lang="en-US" sz="1600" b="1" i="1" dirty="0" err="1" smtClean="0">
                <a:solidFill>
                  <a:srgbClr val="000000"/>
                </a:solidFill>
                <a:latin typeface="Century Schoolbook" pitchFamily="18" charset="0"/>
              </a:rPr>
              <a:t>i</a:t>
            </a:r>
            <a:r>
              <a:rPr lang="en-US" sz="1600" b="1" i="1" dirty="0" smtClean="0">
                <a:solidFill>
                  <a:srgbClr val="000000"/>
                </a:solidFill>
                <a:latin typeface="Century Schoolbook" pitchFamily="18" charset="0"/>
              </a:rPr>
              <a:t> e r s  …  S </a:t>
            </a:r>
            <a:r>
              <a:rPr lang="en-US" sz="1600" b="1" i="1" dirty="0" err="1" smtClean="0">
                <a:solidFill>
                  <a:srgbClr val="000000"/>
                </a:solidFill>
                <a:latin typeface="Century Schoolbook" pitchFamily="18" charset="0"/>
              </a:rPr>
              <a:t>i</a:t>
            </a:r>
            <a:r>
              <a:rPr lang="en-US" sz="1600" b="1" i="1" dirty="0" smtClean="0">
                <a:solidFill>
                  <a:srgbClr val="000000"/>
                </a:solidFill>
                <a:latin typeface="Century Schoolbook" pitchFamily="18" charset="0"/>
              </a:rPr>
              <a:t> n c e  1 9 4 7</a:t>
            </a:r>
            <a:endParaRPr lang="en-US" sz="1600" b="1" i="1" dirty="0">
              <a:solidFill>
                <a:srgbClr val="000000"/>
              </a:solidFill>
              <a:latin typeface="Century Schoolbook" pitchFamily="18" charset="0"/>
            </a:endParaRPr>
          </a:p>
        </p:txBody>
      </p:sp>
      <p:sp>
        <p:nvSpPr>
          <p:cNvPr id="1029" name="Rectangle 1030"/>
          <p:cNvSpPr>
            <a:spLocks noGrp="1" noChangeArrowheads="1"/>
          </p:cNvSpPr>
          <p:nvPr>
            <p:ph type="title"/>
          </p:nvPr>
        </p:nvSpPr>
        <p:spPr bwMode="auto">
          <a:xfrm>
            <a:off x="1877291" y="49213"/>
            <a:ext cx="71437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49163" name="Line 1035"/>
          <p:cNvSpPr>
            <a:spLocks noChangeShapeType="1"/>
          </p:cNvSpPr>
          <p:nvPr/>
        </p:nvSpPr>
        <p:spPr bwMode="auto">
          <a:xfrm>
            <a:off x="381000" y="6451600"/>
            <a:ext cx="8382000" cy="0"/>
          </a:xfrm>
          <a:prstGeom prst="line">
            <a:avLst/>
          </a:prstGeom>
          <a:noFill/>
          <a:ln w="57150">
            <a:solidFill>
              <a:srgbClr val="0C2D83"/>
            </a:solidFill>
            <a:round/>
            <a:headEnd/>
            <a:tailEnd/>
          </a:ln>
          <a:effectLst/>
        </p:spPr>
        <p:txBody>
          <a:bodyPr wrap="none" anchor="ctr"/>
          <a:lstStyle/>
          <a:p>
            <a:pPr algn="ctr" eaLnBrk="0" hangingPunct="0">
              <a:defRPr/>
            </a:pPr>
            <a:endParaRPr lang="en-US" dirty="0">
              <a:solidFill>
                <a:srgbClr val="000000"/>
              </a:solidFill>
            </a:endParaRPr>
          </a:p>
        </p:txBody>
      </p:sp>
      <p:sp>
        <p:nvSpPr>
          <p:cNvPr id="49164" name="Line 1036"/>
          <p:cNvSpPr>
            <a:spLocks noChangeShapeType="1"/>
          </p:cNvSpPr>
          <p:nvPr/>
        </p:nvSpPr>
        <p:spPr bwMode="auto">
          <a:xfrm>
            <a:off x="381000" y="1231900"/>
            <a:ext cx="8382000" cy="0"/>
          </a:xfrm>
          <a:prstGeom prst="line">
            <a:avLst/>
          </a:prstGeom>
          <a:noFill/>
          <a:ln w="57150">
            <a:solidFill>
              <a:srgbClr val="0C2D83"/>
            </a:solidFill>
            <a:round/>
            <a:headEnd/>
            <a:tailEnd/>
          </a:ln>
          <a:effectLst/>
        </p:spPr>
        <p:txBody>
          <a:bodyPr wrap="none" anchor="ctr"/>
          <a:lstStyle/>
          <a:p>
            <a:pPr algn="ctr" eaLnBrk="0" hangingPunct="0">
              <a:defRPr/>
            </a:pPr>
            <a:endParaRPr lang="en-US" dirty="0">
              <a:solidFill>
                <a:srgbClr val="000000"/>
              </a:solidFill>
            </a:endParaRPr>
          </a:p>
        </p:txBody>
      </p:sp>
      <p:sp>
        <p:nvSpPr>
          <p:cNvPr id="1033" name="Rectangle 1040"/>
          <p:cNvSpPr>
            <a:spLocks noGrp="1" noChangeArrowheads="1"/>
          </p:cNvSpPr>
          <p:nvPr>
            <p:ph type="body" idx="1"/>
          </p:nvPr>
        </p:nvSpPr>
        <p:spPr bwMode="auto">
          <a:xfrm>
            <a:off x="276225" y="1504950"/>
            <a:ext cx="8397875" cy="4743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0"/>
            <a:r>
              <a:rPr lang="en-US" dirty="0" smtClean="0"/>
              <a:t>2nd Bullet</a:t>
            </a:r>
          </a:p>
        </p:txBody>
      </p: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77239" y="95320"/>
            <a:ext cx="932724" cy="1006279"/>
          </a:xfrm>
          <a:prstGeom prst="rect">
            <a:avLst/>
          </a:prstGeom>
        </p:spPr>
      </p:pic>
    </p:spTree>
    <p:extLst>
      <p:ext uri="{BB962C8B-B14F-4D97-AF65-F5344CB8AC3E}">
        <p14:creationId xmlns:p14="http://schemas.microsoft.com/office/powerpoint/2010/main" val="1488027147"/>
      </p:ext>
    </p:extLst>
  </p:cSld>
  <p:clrMap bg1="lt1" tx1="dk1" bg2="lt2" tx2="dk2" accent1="accent1" accent2="accent2" accent3="accent3" accent4="accent4" accent5="accent5" accent6="accent6" hlink="hlink" folHlink="folHlink"/>
  <p:sldLayoutIdLst>
    <p:sldLayoutId id="2147484631" r:id="rId1"/>
    <p:sldLayoutId id="2147484632" r:id="rId2"/>
    <p:sldLayoutId id="2147484633" r:id="rId3"/>
    <p:sldLayoutId id="2147484634" r:id="rId4"/>
    <p:sldLayoutId id="2147484635" r:id="rId5"/>
    <p:sldLayoutId id="2147484636" r:id="rId6"/>
    <p:sldLayoutId id="2147484637" r:id="rId7"/>
    <p:sldLayoutId id="2147484638" r:id="rId8"/>
    <p:sldLayoutId id="2147484639" r:id="rId9"/>
    <p:sldLayoutId id="2147484640" r:id="rId10"/>
    <p:sldLayoutId id="2147484641" r:id="rId11"/>
  </p:sldLayoutIdLst>
  <p:hf hdr="0" ftr="0" dt="0"/>
  <p:txStyles>
    <p:titleStyle>
      <a:lvl1pPr algn="r" rtl="0" eaLnBrk="0" fontAlgn="base" hangingPunct="0">
        <a:spcBef>
          <a:spcPct val="0"/>
        </a:spcBef>
        <a:spcAft>
          <a:spcPct val="0"/>
        </a:spcAft>
        <a:defRPr sz="3600" b="1" i="1">
          <a:solidFill>
            <a:srgbClr val="151C77"/>
          </a:solidFill>
          <a:latin typeface="+mj-lt"/>
          <a:ea typeface="+mj-ea"/>
          <a:cs typeface="+mj-cs"/>
        </a:defRPr>
      </a:lvl1pPr>
      <a:lvl2pPr algn="r" rtl="0" eaLnBrk="0" fontAlgn="base" hangingPunct="0">
        <a:spcBef>
          <a:spcPct val="0"/>
        </a:spcBef>
        <a:spcAft>
          <a:spcPct val="0"/>
        </a:spcAft>
        <a:defRPr sz="3600" b="1" i="1">
          <a:solidFill>
            <a:srgbClr val="151C77"/>
          </a:solidFill>
          <a:latin typeface="Arial" charset="0"/>
        </a:defRPr>
      </a:lvl2pPr>
      <a:lvl3pPr algn="r" rtl="0" eaLnBrk="0" fontAlgn="base" hangingPunct="0">
        <a:spcBef>
          <a:spcPct val="0"/>
        </a:spcBef>
        <a:spcAft>
          <a:spcPct val="0"/>
        </a:spcAft>
        <a:defRPr sz="3600" b="1" i="1">
          <a:solidFill>
            <a:srgbClr val="151C77"/>
          </a:solidFill>
          <a:latin typeface="Arial" charset="0"/>
        </a:defRPr>
      </a:lvl3pPr>
      <a:lvl4pPr algn="r" rtl="0" eaLnBrk="0" fontAlgn="base" hangingPunct="0">
        <a:spcBef>
          <a:spcPct val="0"/>
        </a:spcBef>
        <a:spcAft>
          <a:spcPct val="0"/>
        </a:spcAft>
        <a:defRPr sz="3600" b="1" i="1">
          <a:solidFill>
            <a:srgbClr val="151C77"/>
          </a:solidFill>
          <a:latin typeface="Arial" charset="0"/>
        </a:defRPr>
      </a:lvl4pPr>
      <a:lvl5pPr algn="r" rtl="0" eaLnBrk="0" fontAlgn="base" hangingPunct="0">
        <a:spcBef>
          <a:spcPct val="0"/>
        </a:spcBef>
        <a:spcAft>
          <a:spcPct val="0"/>
        </a:spcAft>
        <a:defRPr sz="3600" b="1" i="1">
          <a:solidFill>
            <a:srgbClr val="151C77"/>
          </a:solidFill>
          <a:latin typeface="Arial" charset="0"/>
        </a:defRPr>
      </a:lvl5pPr>
      <a:lvl6pPr marL="457200" algn="r" rtl="0" eaLnBrk="0" fontAlgn="base" hangingPunct="0">
        <a:spcBef>
          <a:spcPct val="0"/>
        </a:spcBef>
        <a:spcAft>
          <a:spcPct val="0"/>
        </a:spcAft>
        <a:defRPr sz="3600" b="1" i="1">
          <a:solidFill>
            <a:srgbClr val="151C77"/>
          </a:solidFill>
          <a:latin typeface="Arial" charset="0"/>
        </a:defRPr>
      </a:lvl6pPr>
      <a:lvl7pPr marL="914400" algn="r" rtl="0" eaLnBrk="0" fontAlgn="base" hangingPunct="0">
        <a:spcBef>
          <a:spcPct val="0"/>
        </a:spcBef>
        <a:spcAft>
          <a:spcPct val="0"/>
        </a:spcAft>
        <a:defRPr sz="3600" b="1" i="1">
          <a:solidFill>
            <a:srgbClr val="151C77"/>
          </a:solidFill>
          <a:latin typeface="Arial" charset="0"/>
        </a:defRPr>
      </a:lvl7pPr>
      <a:lvl8pPr marL="1371600" algn="r" rtl="0" eaLnBrk="0" fontAlgn="base" hangingPunct="0">
        <a:spcBef>
          <a:spcPct val="0"/>
        </a:spcBef>
        <a:spcAft>
          <a:spcPct val="0"/>
        </a:spcAft>
        <a:defRPr sz="3600" b="1" i="1">
          <a:solidFill>
            <a:srgbClr val="151C77"/>
          </a:solidFill>
          <a:latin typeface="Arial" charset="0"/>
        </a:defRPr>
      </a:lvl8pPr>
      <a:lvl9pPr marL="1828800" algn="r" rtl="0" eaLnBrk="0" fontAlgn="base" hangingPunct="0">
        <a:spcBef>
          <a:spcPct val="0"/>
        </a:spcBef>
        <a:spcAft>
          <a:spcPct val="0"/>
        </a:spcAft>
        <a:defRPr sz="3600" b="1" i="1">
          <a:solidFill>
            <a:srgbClr val="151C77"/>
          </a:solidFill>
          <a:latin typeface="Arial" charset="0"/>
        </a:defRPr>
      </a:lvl9pPr>
    </p:titleStyle>
    <p:bodyStyle>
      <a:lvl1pPr marL="285750" indent="-285750" algn="l" rtl="0" eaLnBrk="0" fontAlgn="base" hangingPunct="0">
        <a:spcBef>
          <a:spcPct val="5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75" indent="-282575"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2pPr>
      <a:lvl3pPr marL="1027113" indent="-223838"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54.emf"/><Relationship Id="rId3" Type="http://schemas.openxmlformats.org/officeDocument/2006/relationships/image" Target="../media/image49.jpeg"/><Relationship Id="rId7" Type="http://schemas.openxmlformats.org/officeDocument/2006/relationships/image" Target="../media/image53.png"/><Relationship Id="rId2" Type="http://schemas.openxmlformats.org/officeDocument/2006/relationships/image" Target="../media/image48.jpeg"/><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 Id="rId9" Type="http://schemas.openxmlformats.org/officeDocument/2006/relationships/image" Target="../media/image55.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2.jpeg"/><Relationship Id="rId7" Type="http://schemas.openxmlformats.org/officeDocument/2006/relationships/image" Target="../media/image50.jpeg"/><Relationship Id="rId2" Type="http://schemas.openxmlformats.org/officeDocument/2006/relationships/image" Target="../media/image51.jpeg"/><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gif"/><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ChangeArrowheads="1"/>
          </p:cNvSpPr>
          <p:nvPr/>
        </p:nvSpPr>
        <p:spPr bwMode="auto">
          <a:xfrm>
            <a:off x="447423" y="1997457"/>
            <a:ext cx="8305800" cy="737615"/>
          </a:xfrm>
          <a:prstGeom prst="rect">
            <a:avLst/>
          </a:prstGeom>
          <a:noFill/>
          <a:ln w="9525">
            <a:noFill/>
            <a:miter lim="800000"/>
            <a:headEnd/>
            <a:tailEnd/>
          </a:ln>
        </p:spPr>
        <p:txBody>
          <a:bodyPr anchor="t"/>
          <a:lstStyle/>
          <a:p>
            <a:pPr algn="r" eaLnBrk="0" hangingPunct="0"/>
            <a:r>
              <a:rPr lang="en-US" sz="4400" b="1" dirty="0" smtClean="0">
                <a:solidFill>
                  <a:srgbClr val="151C77"/>
                </a:solidFill>
                <a:latin typeface="Arial" pitchFamily="34" charset="0"/>
                <a:cs typeface="Arial" pitchFamily="34" charset="0"/>
              </a:rPr>
              <a:t>K-12 STEM Outreach </a:t>
            </a:r>
          </a:p>
          <a:p>
            <a:pPr algn="r" eaLnBrk="0" hangingPunct="0"/>
            <a:r>
              <a:rPr lang="en-US" sz="4400" b="1" dirty="0" smtClean="0">
                <a:solidFill>
                  <a:srgbClr val="151C77"/>
                </a:solidFill>
                <a:latin typeface="Arial" pitchFamily="34" charset="0"/>
                <a:cs typeface="Arial" pitchFamily="34" charset="0"/>
              </a:rPr>
              <a:t>Robins Style</a:t>
            </a:r>
            <a:endParaRPr lang="en-US" sz="4400" b="1" dirty="0">
              <a:solidFill>
                <a:srgbClr val="002060"/>
              </a:solidFill>
              <a:latin typeface="Times New Roman" pitchFamily="18" charset="0"/>
            </a:endParaRPr>
          </a:p>
        </p:txBody>
      </p:sp>
      <p:sp>
        <p:nvSpPr>
          <p:cNvPr id="4" name="Rectangle 4"/>
          <p:cNvSpPr>
            <a:spLocks noChangeArrowheads="1"/>
          </p:cNvSpPr>
          <p:nvPr/>
        </p:nvSpPr>
        <p:spPr bwMode="auto">
          <a:xfrm>
            <a:off x="3879850" y="4948238"/>
            <a:ext cx="4979988"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r"/>
            <a:r>
              <a:rPr lang="en-US" altLang="en-US" sz="2000" b="1" dirty="0" smtClean="0"/>
              <a:t>Jamie Cook</a:t>
            </a:r>
            <a:endParaRPr lang="en-US" altLang="en-US" sz="2000" b="1" dirty="0"/>
          </a:p>
          <a:p>
            <a:pPr algn="r"/>
            <a:r>
              <a:rPr lang="en-US" altLang="en-US" sz="2000" b="1" dirty="0" smtClean="0"/>
              <a:t>AFMC AFSC/ENRW –Robins</a:t>
            </a:r>
          </a:p>
          <a:p>
            <a:pPr algn="r"/>
            <a:r>
              <a:rPr lang="en-US" altLang="en-US" sz="2000" b="1" dirty="0" smtClean="0"/>
              <a:t>Jamie.Cook@us.af.mil</a:t>
            </a:r>
            <a:endParaRPr lang="en-US" altLang="en-US" sz="2000" b="1" dirty="0"/>
          </a:p>
          <a:p>
            <a:pPr algn="r"/>
            <a:r>
              <a:rPr lang="en-US" altLang="en-US" sz="2000" b="1" dirty="0" smtClean="0"/>
              <a:t>15 Mar 2016</a:t>
            </a:r>
            <a:endParaRPr lang="en-US" altLang="en-US" sz="2000" b="1" dirty="0"/>
          </a:p>
        </p:txBody>
      </p:sp>
    </p:spTree>
    <p:extLst>
      <p:ext uri="{BB962C8B-B14F-4D97-AF65-F5344CB8AC3E}">
        <p14:creationId xmlns:p14="http://schemas.microsoft.com/office/powerpoint/2010/main" val="88287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7698" y="4097713"/>
            <a:ext cx="2959659" cy="2219744"/>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9482" y="4397273"/>
            <a:ext cx="2116927" cy="1190771"/>
          </a:xfrm>
          <a:prstGeom prst="rect">
            <a:avLst/>
          </a:prstGeom>
        </p:spPr>
      </p:pic>
      <p:sp>
        <p:nvSpPr>
          <p:cNvPr id="2" name="Title 1"/>
          <p:cNvSpPr>
            <a:spLocks noGrp="1"/>
          </p:cNvSpPr>
          <p:nvPr>
            <p:ph type="title"/>
          </p:nvPr>
        </p:nvSpPr>
        <p:spPr/>
        <p:txBody>
          <a:bodyPr/>
          <a:lstStyle/>
          <a:p>
            <a:r>
              <a:rPr lang="en-US" dirty="0" smtClean="0"/>
              <a:t>STEM Robins Style</a:t>
            </a:r>
            <a:endParaRPr lang="en-US" dirty="0"/>
          </a:p>
        </p:txBody>
      </p:sp>
      <p:sp>
        <p:nvSpPr>
          <p:cNvPr id="3" name="Content Placeholder 2"/>
          <p:cNvSpPr>
            <a:spLocks noGrp="1"/>
          </p:cNvSpPr>
          <p:nvPr>
            <p:ph idx="1"/>
          </p:nvPr>
        </p:nvSpPr>
        <p:spPr/>
        <p:txBody>
          <a:bodyPr/>
          <a:lstStyle/>
          <a:p>
            <a:r>
              <a:rPr lang="en-US" dirty="0" smtClean="0"/>
              <a:t>Support for local schools for GA STEM Certification: base tours, briefings for teachers/counselors</a:t>
            </a:r>
          </a:p>
          <a:p>
            <a:r>
              <a:rPr lang="en-US" dirty="0" smtClean="0"/>
              <a:t>Speakers, hands-on for Career Days, Family STEM Nights</a:t>
            </a:r>
          </a:p>
          <a:p>
            <a:r>
              <a:rPr lang="en-US" dirty="0" smtClean="0"/>
              <a:t>Judges for local and district science fairs, Technology Student Association, and other competitions</a:t>
            </a:r>
          </a:p>
          <a:p>
            <a:r>
              <a:rPr lang="en-US" dirty="0" smtClean="0"/>
              <a:t>Volunteers for FIRST Robotics events, prepare DoD grant requests for area FLL, FTC, and FRC teams</a:t>
            </a:r>
          </a:p>
        </p:txBody>
      </p:sp>
      <p:sp>
        <p:nvSpPr>
          <p:cNvPr id="4" name="Slide Number Placeholder 3"/>
          <p:cNvSpPr>
            <a:spLocks noGrp="1"/>
          </p:cNvSpPr>
          <p:nvPr>
            <p:ph type="sldNum" sz="quarter" idx="11"/>
          </p:nvPr>
        </p:nvSpPr>
        <p:spPr/>
        <p:txBody>
          <a:bodyPr/>
          <a:lstStyle/>
          <a:p>
            <a:pPr>
              <a:defRPr/>
            </a:pPr>
            <a:fld id="{E8C4CF4F-2ECB-4C54-9552-FB58A436033C}" type="slidenum">
              <a:rPr lang="en-US" smtClean="0">
                <a:solidFill>
                  <a:srgbClr val="FFFFFF">
                    <a:lumMod val="50000"/>
                  </a:srgbClr>
                </a:solidFill>
              </a:rPr>
              <a:pPr>
                <a:defRPr/>
              </a:pPr>
              <a:t>10</a:t>
            </a:fld>
            <a:endParaRPr lang="en-US" dirty="0">
              <a:solidFill>
                <a:srgbClr val="808080"/>
              </a:solidFill>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2074" y="4140851"/>
            <a:ext cx="1708404" cy="1138936"/>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99301" y="4855944"/>
            <a:ext cx="2475477" cy="1392456"/>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78397" y="5129373"/>
            <a:ext cx="1676187" cy="1257140"/>
          </a:xfrm>
          <a:prstGeom prst="rect">
            <a:avLst/>
          </a:prstGeom>
        </p:spPr>
      </p:pic>
    </p:spTree>
    <p:extLst>
      <p:ext uri="{BB962C8B-B14F-4D97-AF65-F5344CB8AC3E}">
        <p14:creationId xmlns:p14="http://schemas.microsoft.com/office/powerpoint/2010/main" val="3143386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2526" y="3662880"/>
            <a:ext cx="2723633" cy="2723633"/>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18339" y="4922826"/>
            <a:ext cx="1886465" cy="1414849"/>
          </a:xfrm>
          <a:prstGeom prst="rect">
            <a:avLst/>
          </a:prstGeom>
        </p:spPr>
      </p:pic>
      <p:sp>
        <p:nvSpPr>
          <p:cNvPr id="2" name="Title 1"/>
          <p:cNvSpPr>
            <a:spLocks noGrp="1"/>
          </p:cNvSpPr>
          <p:nvPr>
            <p:ph type="title"/>
          </p:nvPr>
        </p:nvSpPr>
        <p:spPr/>
        <p:txBody>
          <a:bodyPr/>
          <a:lstStyle/>
          <a:p>
            <a:r>
              <a:rPr lang="en-US" dirty="0" smtClean="0"/>
              <a:t>STEM Robins Style</a:t>
            </a:r>
            <a:endParaRPr lang="en-US" dirty="0"/>
          </a:p>
        </p:txBody>
      </p:sp>
      <p:sp>
        <p:nvSpPr>
          <p:cNvPr id="3" name="Content Placeholder 2"/>
          <p:cNvSpPr>
            <a:spLocks noGrp="1"/>
          </p:cNvSpPr>
          <p:nvPr>
            <p:ph idx="1"/>
          </p:nvPr>
        </p:nvSpPr>
        <p:spPr/>
        <p:txBody>
          <a:bodyPr/>
          <a:lstStyle/>
          <a:p>
            <a:r>
              <a:rPr lang="en-US" dirty="0"/>
              <a:t>Judge for GA Junior Science and Humanities Symposium (DoD)</a:t>
            </a:r>
          </a:p>
          <a:p>
            <a:r>
              <a:rPr lang="en-US" dirty="0"/>
              <a:t>Industry Partner for STEM Fellows (grant from AFRL)</a:t>
            </a:r>
          </a:p>
          <a:p>
            <a:r>
              <a:rPr lang="en-US" dirty="0"/>
              <a:t>Serve on Advisory Committees, area schools and universities; collaboration with Middle GA RESA, STEM Alliance, DAU</a:t>
            </a:r>
          </a:p>
          <a:p>
            <a:pPr marL="0" indent="0" algn="ctr">
              <a:buNone/>
            </a:pPr>
            <a:r>
              <a:rPr lang="en-US" i="1" dirty="0">
                <a:solidFill>
                  <a:srgbClr val="FF0000"/>
                </a:solidFill>
              </a:rPr>
              <a:t>“Find out what’s working and join them”</a:t>
            </a:r>
          </a:p>
          <a:p>
            <a:endParaRPr lang="en-US" dirty="0"/>
          </a:p>
        </p:txBody>
      </p:sp>
      <p:sp>
        <p:nvSpPr>
          <p:cNvPr id="4" name="Slide Number Placeholder 3"/>
          <p:cNvSpPr>
            <a:spLocks noGrp="1"/>
          </p:cNvSpPr>
          <p:nvPr>
            <p:ph type="sldNum" sz="quarter" idx="11"/>
          </p:nvPr>
        </p:nvSpPr>
        <p:spPr/>
        <p:txBody>
          <a:bodyPr/>
          <a:lstStyle/>
          <a:p>
            <a:pPr>
              <a:defRPr/>
            </a:pPr>
            <a:fld id="{E8C4CF4F-2ECB-4C54-9552-FB58A436033C}" type="slidenum">
              <a:rPr lang="en-US" smtClean="0">
                <a:solidFill>
                  <a:srgbClr val="FFFFFF">
                    <a:lumMod val="50000"/>
                  </a:srgbClr>
                </a:solidFill>
              </a:rPr>
              <a:pPr>
                <a:defRPr/>
              </a:pPr>
              <a:t>11</a:t>
            </a:fld>
            <a:endParaRPr lang="en-US" dirty="0">
              <a:solidFill>
                <a:srgbClr val="808080"/>
              </a:solidFill>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18339" y="3731741"/>
            <a:ext cx="2034746" cy="1356498"/>
          </a:xfrm>
          <a:prstGeom prst="rect">
            <a:avLst/>
          </a:prstGeom>
        </p:spPr>
      </p:pic>
      <p:pic>
        <p:nvPicPr>
          <p:cNvPr id="11" name="Picture 7" descr="C:\Users\1258453570C\Pictures\HCCA-GirlsInEngineering-201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01009" y="3712714"/>
            <a:ext cx="2103704" cy="139455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F:\Dec Board Meeting Pics\IMG_0749.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0522" y="3731741"/>
            <a:ext cx="1470453" cy="1960604"/>
          </a:xfrm>
          <a:prstGeom prst="rect">
            <a:avLst/>
          </a:prstGeom>
          <a:noFill/>
          <a:ln>
            <a:solidFill>
              <a:srgbClr val="C00000"/>
            </a:solidFill>
          </a:ln>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0522" y="4867222"/>
            <a:ext cx="1470453" cy="1470453"/>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95871" y="4689442"/>
            <a:ext cx="2208842" cy="1656632"/>
          </a:xfrm>
          <a:prstGeom prst="rect">
            <a:avLst/>
          </a:prstGeom>
        </p:spPr>
      </p:pic>
    </p:spTree>
    <p:extLst>
      <p:ext uri="{BB962C8B-B14F-4D97-AF65-F5344CB8AC3E}">
        <p14:creationId xmlns:p14="http://schemas.microsoft.com/office/powerpoint/2010/main" val="2909187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STEM Summits</a:t>
            </a:r>
            <a:endParaRPr lang="en-US" dirty="0"/>
          </a:p>
        </p:txBody>
      </p:sp>
      <p:sp>
        <p:nvSpPr>
          <p:cNvPr id="3" name="Content Placeholder 2"/>
          <p:cNvSpPr>
            <a:spLocks noGrp="1"/>
          </p:cNvSpPr>
          <p:nvPr>
            <p:ph idx="1"/>
          </p:nvPr>
        </p:nvSpPr>
        <p:spPr/>
        <p:txBody>
          <a:bodyPr/>
          <a:lstStyle/>
          <a:p>
            <a:r>
              <a:rPr lang="en-US" dirty="0" smtClean="0"/>
              <a:t>Summit 1.0 </a:t>
            </a:r>
          </a:p>
          <a:p>
            <a:pPr lvl="1"/>
            <a:r>
              <a:rPr lang="en-US" dirty="0" smtClean="0"/>
              <a:t>Jan 2014, Robins Conference Center</a:t>
            </a:r>
          </a:p>
          <a:p>
            <a:pPr lvl="1"/>
            <a:r>
              <a:rPr lang="en-US" dirty="0" smtClean="0"/>
              <a:t>All stakeholders</a:t>
            </a:r>
          </a:p>
          <a:p>
            <a:r>
              <a:rPr lang="en-US" dirty="0" smtClean="0"/>
              <a:t>Summit 2.0</a:t>
            </a:r>
          </a:p>
          <a:p>
            <a:pPr lvl="1"/>
            <a:r>
              <a:rPr lang="en-US" dirty="0" smtClean="0"/>
              <a:t>Sep 2014, Museum of Aviation</a:t>
            </a:r>
          </a:p>
          <a:p>
            <a:pPr lvl="1"/>
            <a:r>
              <a:rPr lang="en-US" dirty="0" smtClean="0"/>
              <a:t>Focus on K-12</a:t>
            </a:r>
          </a:p>
          <a:p>
            <a:r>
              <a:rPr lang="en-US" dirty="0" smtClean="0"/>
              <a:t>Summit 3.0 </a:t>
            </a:r>
          </a:p>
          <a:p>
            <a:pPr lvl="1"/>
            <a:r>
              <a:rPr lang="en-US" dirty="0" smtClean="0"/>
              <a:t>Mar 2015, Atlanta (GT campus)</a:t>
            </a:r>
          </a:p>
          <a:p>
            <a:pPr lvl="1"/>
            <a:r>
              <a:rPr lang="en-US" dirty="0" smtClean="0"/>
              <a:t>All stakeholders</a:t>
            </a:r>
            <a:endParaRPr lang="en-US" dirty="0"/>
          </a:p>
        </p:txBody>
      </p:sp>
      <p:sp>
        <p:nvSpPr>
          <p:cNvPr id="4" name="Slide Number Placeholder 3"/>
          <p:cNvSpPr>
            <a:spLocks noGrp="1"/>
          </p:cNvSpPr>
          <p:nvPr>
            <p:ph type="sldNum" sz="quarter" idx="10"/>
          </p:nvPr>
        </p:nvSpPr>
        <p:spPr/>
        <p:txBody>
          <a:bodyPr/>
          <a:lstStyle/>
          <a:p>
            <a:fld id="{B74F4699-7B4A-4BA8-BF3F-89E26488B8D3}" type="slidenum">
              <a:rPr lang="en-US" smtClean="0"/>
              <a:pPr/>
              <a:t>12</a:t>
            </a:fld>
            <a:endParaRPr lang="en-US"/>
          </a:p>
        </p:txBody>
      </p:sp>
    </p:spTree>
    <p:extLst>
      <p:ext uri="{BB962C8B-B14F-4D97-AF65-F5344CB8AC3E}">
        <p14:creationId xmlns:p14="http://schemas.microsoft.com/office/powerpoint/2010/main" val="816282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67377" y="2759677"/>
            <a:ext cx="2802556" cy="3626836"/>
          </a:xfrm>
          <a:prstGeom prst="rect">
            <a:avLst/>
          </a:prstGeom>
        </p:spPr>
      </p:pic>
      <p:sp>
        <p:nvSpPr>
          <p:cNvPr id="2" name="Title 1"/>
          <p:cNvSpPr>
            <a:spLocks noGrp="1"/>
          </p:cNvSpPr>
          <p:nvPr>
            <p:ph type="title"/>
          </p:nvPr>
        </p:nvSpPr>
        <p:spPr/>
        <p:txBody>
          <a:bodyPr/>
          <a:lstStyle/>
          <a:p>
            <a:r>
              <a:rPr lang="en-US" dirty="0" smtClean="0"/>
              <a:t>AF STEM 2016 Annual Report</a:t>
            </a:r>
            <a:endParaRPr lang="en-US" dirty="0"/>
          </a:p>
        </p:txBody>
      </p:sp>
      <p:sp>
        <p:nvSpPr>
          <p:cNvPr id="3" name="Content Placeholder 2"/>
          <p:cNvSpPr>
            <a:spLocks noGrp="1"/>
          </p:cNvSpPr>
          <p:nvPr>
            <p:ph idx="1"/>
          </p:nvPr>
        </p:nvSpPr>
        <p:spPr/>
        <p:txBody>
          <a:bodyPr/>
          <a:lstStyle/>
          <a:p>
            <a:r>
              <a:rPr lang="en-US" dirty="0"/>
              <a:t>Robins AFB provided 1931 volunteer hours in FY16 to support STARBASE Robins, STARBASE 2.0, science fairs, STEM Family Nights and Career Days, and competitive events for FIRST robotics events, Technology Student Association, the DoD Junior Science and Humanities Symposium, and others. </a:t>
            </a:r>
          </a:p>
        </p:txBody>
      </p:sp>
      <p:sp>
        <p:nvSpPr>
          <p:cNvPr id="4" name="Slide Number Placeholder 3"/>
          <p:cNvSpPr>
            <a:spLocks noGrp="1"/>
          </p:cNvSpPr>
          <p:nvPr>
            <p:ph type="sldNum" sz="quarter" idx="11"/>
          </p:nvPr>
        </p:nvSpPr>
        <p:spPr/>
        <p:txBody>
          <a:bodyPr/>
          <a:lstStyle/>
          <a:p>
            <a:pPr>
              <a:defRPr/>
            </a:pPr>
            <a:fld id="{E8C4CF4F-2ECB-4C54-9552-FB58A436033C}" type="slidenum">
              <a:rPr lang="en-US" smtClean="0">
                <a:solidFill>
                  <a:srgbClr val="FFFFFF">
                    <a:lumMod val="50000"/>
                  </a:srgbClr>
                </a:solidFill>
              </a:rPr>
              <a:pPr>
                <a:defRPr/>
              </a:pPr>
              <a:t>13</a:t>
            </a:fld>
            <a:endParaRPr lang="en-US" dirty="0">
              <a:solidFill>
                <a:srgbClr val="808080"/>
              </a:solidFill>
            </a:endParaRPr>
          </a:p>
        </p:txBody>
      </p:sp>
    </p:spTree>
    <p:extLst>
      <p:ext uri="{BB962C8B-B14F-4D97-AF65-F5344CB8AC3E}">
        <p14:creationId xmlns:p14="http://schemas.microsoft.com/office/powerpoint/2010/main" val="41174661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Partners</a:t>
            </a:r>
            <a:endParaRPr lang="en-US" dirty="0"/>
          </a:p>
        </p:txBody>
      </p:sp>
      <p:sp>
        <p:nvSpPr>
          <p:cNvPr id="3" name="Content Placeholder 2"/>
          <p:cNvSpPr>
            <a:spLocks noGrp="1"/>
          </p:cNvSpPr>
          <p:nvPr>
            <p:ph idx="1"/>
          </p:nvPr>
        </p:nvSpPr>
        <p:spPr/>
        <p:txBody>
          <a:bodyPr/>
          <a:lstStyle/>
          <a:p>
            <a:r>
              <a:rPr lang="en-US" dirty="0" smtClean="0"/>
              <a:t>Houston County Board of Ed (HCBE) STEM Committee</a:t>
            </a:r>
          </a:p>
          <a:p>
            <a:pPr lvl="1"/>
            <a:r>
              <a:rPr lang="en-US" dirty="0" smtClean="0"/>
              <a:t>Support STEM Certification, events</a:t>
            </a:r>
          </a:p>
          <a:p>
            <a:r>
              <a:rPr lang="en-US" dirty="0" smtClean="0"/>
              <a:t>Houston County Career Academy (HCCA), advisory committee</a:t>
            </a:r>
          </a:p>
          <a:p>
            <a:pPr lvl="1"/>
            <a:r>
              <a:rPr lang="en-US" dirty="0" smtClean="0"/>
              <a:t>Dual-enrollment degree programs</a:t>
            </a:r>
          </a:p>
          <a:p>
            <a:pPr lvl="1"/>
            <a:r>
              <a:rPr lang="en-US" dirty="0" smtClean="0"/>
              <a:t>Hosts </a:t>
            </a:r>
            <a:r>
              <a:rPr lang="en-US" i="1" dirty="0" err="1" smtClean="0">
                <a:solidFill>
                  <a:srgbClr val="FF0000"/>
                </a:solidFill>
              </a:rPr>
              <a:t>FireStarter</a:t>
            </a:r>
            <a:r>
              <a:rPr lang="en-US" dirty="0" smtClean="0">
                <a:solidFill>
                  <a:srgbClr val="FF0000"/>
                </a:solidFill>
              </a:rPr>
              <a:t> </a:t>
            </a:r>
            <a:r>
              <a:rPr lang="en-US" dirty="0" err="1" smtClean="0"/>
              <a:t>FabLab</a:t>
            </a:r>
            <a:endParaRPr lang="en-US" dirty="0" smtClean="0"/>
          </a:p>
          <a:p>
            <a:r>
              <a:rPr lang="en-US" dirty="0"/>
              <a:t>Middle GA STEM </a:t>
            </a:r>
            <a:r>
              <a:rPr lang="en-US" dirty="0" smtClean="0"/>
              <a:t>Alliance (MGSA)</a:t>
            </a:r>
            <a:endParaRPr lang="en-US" dirty="0"/>
          </a:p>
          <a:p>
            <a:pPr lvl="1"/>
            <a:r>
              <a:rPr lang="en-US" dirty="0"/>
              <a:t>21</a:t>
            </a:r>
            <a:r>
              <a:rPr lang="en-US" baseline="30000" dirty="0"/>
              <a:t>st</a:t>
            </a:r>
            <a:r>
              <a:rPr lang="en-US" dirty="0"/>
              <a:t> Century Partnership and community STEM partners</a:t>
            </a:r>
          </a:p>
          <a:p>
            <a:r>
              <a:rPr lang="en-US" dirty="0" smtClean="0"/>
              <a:t>Middle GA Regional Education Service Agency (MGRESA)</a:t>
            </a:r>
          </a:p>
          <a:p>
            <a:pPr lvl="1"/>
            <a:r>
              <a:rPr lang="en-US" dirty="0" smtClean="0"/>
              <a:t>State-chartered, supports teachers</a:t>
            </a:r>
          </a:p>
          <a:p>
            <a:pPr lvl="1"/>
            <a:r>
              <a:rPr lang="en-US" dirty="0" smtClean="0"/>
              <a:t>STEM Fellows (grant from AFRL)</a:t>
            </a:r>
          </a:p>
          <a:p>
            <a:endParaRPr lang="en-US" dirty="0"/>
          </a:p>
        </p:txBody>
      </p:sp>
      <p:sp>
        <p:nvSpPr>
          <p:cNvPr id="4" name="Slide Number Placeholder 3"/>
          <p:cNvSpPr>
            <a:spLocks noGrp="1"/>
          </p:cNvSpPr>
          <p:nvPr>
            <p:ph type="sldNum" sz="quarter" idx="11"/>
          </p:nvPr>
        </p:nvSpPr>
        <p:spPr/>
        <p:txBody>
          <a:bodyPr/>
          <a:lstStyle/>
          <a:p>
            <a:pPr>
              <a:defRPr/>
            </a:pPr>
            <a:fld id="{E8C4CF4F-2ECB-4C54-9552-FB58A436033C}" type="slidenum">
              <a:rPr lang="en-US" smtClean="0">
                <a:solidFill>
                  <a:srgbClr val="FFFFFF">
                    <a:lumMod val="50000"/>
                  </a:srgbClr>
                </a:solidFill>
              </a:rPr>
              <a:pPr>
                <a:defRPr/>
              </a:pPr>
              <a:t>14</a:t>
            </a:fld>
            <a:endParaRPr lang="en-US" dirty="0">
              <a:solidFill>
                <a:srgbClr val="808080"/>
              </a:solidFill>
            </a:endParaRPr>
          </a:p>
        </p:txBody>
      </p:sp>
    </p:spTree>
    <p:extLst>
      <p:ext uri="{BB962C8B-B14F-4D97-AF65-F5344CB8AC3E}">
        <p14:creationId xmlns:p14="http://schemas.microsoft.com/office/powerpoint/2010/main" val="20586292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Museum of Aviation</a:t>
            </a:r>
            <a:endParaRPr lang="en-US" dirty="0"/>
          </a:p>
        </p:txBody>
      </p:sp>
      <p:sp>
        <p:nvSpPr>
          <p:cNvPr id="4" name="Slide Number Placeholder 3"/>
          <p:cNvSpPr>
            <a:spLocks noGrp="1"/>
          </p:cNvSpPr>
          <p:nvPr>
            <p:ph type="sldNum" sz="quarter" idx="11"/>
          </p:nvPr>
        </p:nvSpPr>
        <p:spPr/>
        <p:txBody>
          <a:bodyPr/>
          <a:lstStyle/>
          <a:p>
            <a:pPr>
              <a:defRPr/>
            </a:pPr>
            <a:fld id="{E8C4CF4F-2ECB-4C54-9552-FB58A436033C}" type="slidenum">
              <a:rPr lang="en-US" smtClean="0">
                <a:solidFill>
                  <a:srgbClr val="FFFFFF">
                    <a:lumMod val="50000"/>
                  </a:srgbClr>
                </a:solidFill>
              </a:rPr>
              <a:pPr>
                <a:defRPr/>
              </a:pPr>
              <a:t>15</a:t>
            </a:fld>
            <a:endParaRPr lang="en-US" dirty="0">
              <a:solidFill>
                <a:srgbClr val="808080"/>
              </a:solidFill>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12862" y="1504950"/>
            <a:ext cx="6324600" cy="4743450"/>
          </a:xfrm>
        </p:spPr>
      </p:pic>
    </p:spTree>
    <p:extLst>
      <p:ext uri="{BB962C8B-B14F-4D97-AF65-F5344CB8AC3E}">
        <p14:creationId xmlns:p14="http://schemas.microsoft.com/office/powerpoint/2010/main" val="595562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91710" y="5180687"/>
            <a:ext cx="1671143" cy="1114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487" y="5173362"/>
            <a:ext cx="2243210" cy="1121605"/>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70953" y="5173362"/>
            <a:ext cx="2242839" cy="112142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2899" y="5173362"/>
            <a:ext cx="2243209" cy="1121605"/>
          </a:xfrm>
          <a:prstGeom prst="rect">
            <a:avLst/>
          </a:prstGeom>
        </p:spPr>
      </p:pic>
      <p:sp>
        <p:nvSpPr>
          <p:cNvPr id="2" name="Title 1"/>
          <p:cNvSpPr>
            <a:spLocks noGrp="1"/>
          </p:cNvSpPr>
          <p:nvPr>
            <p:ph type="title"/>
          </p:nvPr>
        </p:nvSpPr>
        <p:spPr/>
        <p:txBody>
          <a:bodyPr/>
          <a:lstStyle/>
          <a:p>
            <a:r>
              <a:rPr lang="en-US" dirty="0" smtClean="0"/>
              <a:t>Museum of Aviation</a:t>
            </a:r>
            <a:endParaRPr lang="en-US" dirty="0"/>
          </a:p>
        </p:txBody>
      </p:sp>
      <p:sp>
        <p:nvSpPr>
          <p:cNvPr id="3" name="Content Placeholder 2"/>
          <p:cNvSpPr>
            <a:spLocks noGrp="1"/>
          </p:cNvSpPr>
          <p:nvPr>
            <p:ph idx="1"/>
          </p:nvPr>
        </p:nvSpPr>
        <p:spPr/>
        <p:txBody>
          <a:bodyPr/>
          <a:lstStyle/>
          <a:p>
            <a:r>
              <a:rPr lang="en-US" dirty="0" smtClean="0"/>
              <a:t>National STEM Academy</a:t>
            </a:r>
          </a:p>
          <a:p>
            <a:pPr lvl="1"/>
            <a:r>
              <a:rPr lang="en-US" dirty="0" smtClean="0"/>
              <a:t>ACE, ACE on the Go; Wonder Wings, WW on the Go</a:t>
            </a:r>
          </a:p>
          <a:p>
            <a:pPr lvl="1"/>
            <a:r>
              <a:rPr lang="en-US" dirty="0" smtClean="0"/>
              <a:t>Mission Quest – ATC and Flight Simulators</a:t>
            </a:r>
          </a:p>
          <a:p>
            <a:pPr lvl="1"/>
            <a:r>
              <a:rPr lang="en-US" dirty="0" smtClean="0"/>
              <a:t>NASA Educator Resource Center </a:t>
            </a:r>
          </a:p>
          <a:p>
            <a:pPr lvl="1"/>
            <a:r>
              <a:rPr lang="en-US" dirty="0" smtClean="0"/>
              <a:t>GA Youth Science and Technology Center (GYSTC)</a:t>
            </a:r>
          </a:p>
          <a:p>
            <a:pPr lvl="1"/>
            <a:r>
              <a:rPr lang="en-US" dirty="0"/>
              <a:t>Homeschool STEM </a:t>
            </a:r>
            <a:r>
              <a:rPr lang="en-US" dirty="0" smtClean="0"/>
              <a:t>Program</a:t>
            </a:r>
          </a:p>
          <a:p>
            <a:pPr lvl="1"/>
            <a:r>
              <a:rPr lang="en-US" dirty="0" smtClean="0"/>
              <a:t>Camps/Events: GA </a:t>
            </a:r>
            <a:r>
              <a:rPr lang="en-US" dirty="0"/>
              <a:t>Kid’s STEM Day, Young Astronaut’s Day</a:t>
            </a:r>
          </a:p>
          <a:p>
            <a:r>
              <a:rPr lang="en-US" dirty="0" smtClean="0"/>
              <a:t>Cyber </a:t>
            </a:r>
            <a:r>
              <a:rPr lang="en-US" dirty="0"/>
              <a:t>Patriot (with AFA</a:t>
            </a:r>
            <a:r>
              <a:rPr lang="en-US" dirty="0" smtClean="0"/>
              <a:t>)</a:t>
            </a:r>
          </a:p>
          <a:p>
            <a:r>
              <a:rPr lang="en-US" dirty="0" smtClean="0"/>
              <a:t>WWII Aviation History, Aviation Heritage</a:t>
            </a:r>
            <a:endParaRPr lang="en-US" dirty="0"/>
          </a:p>
          <a:p>
            <a:pPr lvl="1"/>
            <a:endParaRPr lang="en-US" dirty="0" smtClean="0"/>
          </a:p>
        </p:txBody>
      </p:sp>
      <p:sp>
        <p:nvSpPr>
          <p:cNvPr id="4" name="Slide Number Placeholder 3"/>
          <p:cNvSpPr>
            <a:spLocks noGrp="1"/>
          </p:cNvSpPr>
          <p:nvPr>
            <p:ph type="sldNum" sz="quarter" idx="11"/>
          </p:nvPr>
        </p:nvSpPr>
        <p:spPr/>
        <p:txBody>
          <a:bodyPr/>
          <a:lstStyle/>
          <a:p>
            <a:pPr>
              <a:defRPr/>
            </a:pPr>
            <a:fld id="{E8C4CF4F-2ECB-4C54-9552-FB58A436033C}" type="slidenum">
              <a:rPr lang="en-US" smtClean="0">
                <a:solidFill>
                  <a:srgbClr val="FFFFFF">
                    <a:lumMod val="50000"/>
                  </a:srgbClr>
                </a:solidFill>
              </a:rPr>
              <a:pPr>
                <a:defRPr/>
              </a:pPr>
              <a:t>16</a:t>
            </a:fld>
            <a:endParaRPr lang="en-US" dirty="0">
              <a:solidFill>
                <a:srgbClr val="808080"/>
              </a:solidFill>
            </a:endParaRPr>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26511" y="5173362"/>
            <a:ext cx="1483607" cy="1114095"/>
          </a:xfrm>
          <a:prstGeom prst="rect">
            <a:avLst/>
          </a:prstGeom>
        </p:spPr>
      </p:pic>
    </p:spTree>
    <p:extLst>
      <p:ext uri="{BB962C8B-B14F-4D97-AF65-F5344CB8AC3E}">
        <p14:creationId xmlns:p14="http://schemas.microsoft.com/office/powerpoint/2010/main" val="1406069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093" y="5019091"/>
            <a:ext cx="2060658" cy="1373772"/>
          </a:xfrm>
          <a:prstGeom prst="rect">
            <a:avLst/>
          </a:prstGeom>
          <a:ln>
            <a:solidFill>
              <a:srgbClr val="0070C0"/>
            </a:solidFill>
          </a:ln>
        </p:spPr>
      </p:pic>
      <p:sp>
        <p:nvSpPr>
          <p:cNvPr id="2" name="Title 1"/>
          <p:cNvSpPr>
            <a:spLocks noGrp="1"/>
          </p:cNvSpPr>
          <p:nvPr>
            <p:ph type="title"/>
          </p:nvPr>
        </p:nvSpPr>
        <p:spPr/>
        <p:txBody>
          <a:bodyPr/>
          <a:lstStyle/>
          <a:p>
            <a:r>
              <a:rPr lang="en-US" dirty="0" smtClean="0"/>
              <a:t>Museum of Aviation</a:t>
            </a:r>
            <a:endParaRPr lang="en-US" dirty="0"/>
          </a:p>
        </p:txBody>
      </p:sp>
      <p:sp>
        <p:nvSpPr>
          <p:cNvPr id="3" name="Content Placeholder 2"/>
          <p:cNvSpPr>
            <a:spLocks noGrp="1"/>
          </p:cNvSpPr>
          <p:nvPr>
            <p:ph idx="1"/>
          </p:nvPr>
        </p:nvSpPr>
        <p:spPr/>
        <p:txBody>
          <a:bodyPr/>
          <a:lstStyle/>
          <a:p>
            <a:r>
              <a:rPr lang="en-US" dirty="0" smtClean="0"/>
              <a:t>Teacher workshops:</a:t>
            </a:r>
          </a:p>
          <a:p>
            <a:pPr lvl="1"/>
            <a:r>
              <a:rPr lang="en-US" dirty="0" smtClean="0"/>
              <a:t>6</a:t>
            </a:r>
            <a:r>
              <a:rPr lang="en-US" baseline="30000" dirty="0" smtClean="0"/>
              <a:t>th</a:t>
            </a:r>
            <a:r>
              <a:rPr lang="en-US" dirty="0" smtClean="0"/>
              <a:t> Annual GA NASA STEM Conference, Teacher of the Year</a:t>
            </a:r>
          </a:p>
          <a:p>
            <a:pPr lvl="1"/>
            <a:r>
              <a:rPr lang="en-US" dirty="0" smtClean="0"/>
              <a:t>Lunar &amp; Meteorite Sample Certification</a:t>
            </a:r>
          </a:p>
          <a:p>
            <a:pPr lvl="1"/>
            <a:r>
              <a:rPr lang="en-US" dirty="0" smtClean="0"/>
              <a:t>Aerospace</a:t>
            </a:r>
          </a:p>
          <a:p>
            <a:pPr lvl="1"/>
            <a:r>
              <a:rPr lang="en-US" dirty="0" smtClean="0"/>
              <a:t>Robotics and Coding</a:t>
            </a:r>
          </a:p>
          <a:p>
            <a:pPr lvl="1"/>
            <a:r>
              <a:rPr lang="en-US" dirty="0" smtClean="0"/>
              <a:t>Women in STEM</a:t>
            </a:r>
          </a:p>
          <a:p>
            <a:pPr lvl="1"/>
            <a:r>
              <a:rPr lang="en-US" dirty="0" smtClean="0"/>
              <a:t>Space Life Sciences</a:t>
            </a:r>
          </a:p>
          <a:p>
            <a:pPr lvl="1"/>
            <a:r>
              <a:rPr lang="en-US" dirty="0" smtClean="0"/>
              <a:t>STEM &amp; the Systems Engineering Model (with DAU)</a:t>
            </a:r>
          </a:p>
          <a:p>
            <a:pPr lvl="1"/>
            <a:r>
              <a:rPr lang="en-US" dirty="0" smtClean="0"/>
              <a:t>NASA Optics – Solar Eclipse 2017</a:t>
            </a:r>
            <a:endParaRPr lang="en-US" dirty="0"/>
          </a:p>
        </p:txBody>
      </p:sp>
      <p:sp>
        <p:nvSpPr>
          <p:cNvPr id="4" name="Slide Number Placeholder 3"/>
          <p:cNvSpPr>
            <a:spLocks noGrp="1"/>
          </p:cNvSpPr>
          <p:nvPr>
            <p:ph type="sldNum" sz="quarter" idx="11"/>
          </p:nvPr>
        </p:nvSpPr>
        <p:spPr/>
        <p:txBody>
          <a:bodyPr/>
          <a:lstStyle/>
          <a:p>
            <a:pPr>
              <a:defRPr/>
            </a:pPr>
            <a:fld id="{E8C4CF4F-2ECB-4C54-9552-FB58A436033C}" type="slidenum">
              <a:rPr lang="en-US" smtClean="0">
                <a:solidFill>
                  <a:srgbClr val="FFFFFF">
                    <a:lumMod val="50000"/>
                  </a:srgbClr>
                </a:solidFill>
              </a:rPr>
              <a:pPr>
                <a:defRPr/>
              </a:pPr>
              <a:t>17</a:t>
            </a:fld>
            <a:endParaRPr lang="en-US" dirty="0">
              <a:solidFill>
                <a:srgbClr val="808080"/>
              </a:solidFill>
            </a:endParaRPr>
          </a:p>
        </p:txBody>
      </p:sp>
      <p:pic>
        <p:nvPicPr>
          <p:cNvPr id="5"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l="17786" b="13244"/>
          <a:stretch/>
        </p:blipFill>
        <p:spPr bwMode="auto">
          <a:xfrm>
            <a:off x="2780751" y="5012740"/>
            <a:ext cx="2314397" cy="1373772"/>
          </a:xfrm>
          <a:prstGeom prst="rect">
            <a:avLst/>
          </a:prstGeom>
          <a:noFill/>
          <a:ln>
            <a:solidFill>
              <a:srgbClr val="C00000"/>
            </a:solidFill>
          </a:ln>
          <a:extLst>
            <a:ext uri="{909E8E84-426E-40DD-AFC4-6F175D3DCCD1}">
              <a14:hiddenFill xmlns:a14="http://schemas.microsoft.com/office/drawing/2010/main">
                <a:solidFill>
                  <a:srgbClr val="FFFFFF"/>
                </a:solidFill>
              </a14:hiddenFill>
            </a:ext>
          </a:extLst>
        </p:spPr>
      </p:pic>
      <p:pic>
        <p:nvPicPr>
          <p:cNvPr id="6" name="Picture 2" descr="Image result for solar eclipse 20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23522" y="2741546"/>
            <a:ext cx="1850578" cy="1040950"/>
          </a:xfrm>
          <a:prstGeom prst="rect">
            <a:avLst/>
          </a:prstGeom>
          <a:noFill/>
          <a:ln>
            <a:solidFill>
              <a:srgbClr val="C00000"/>
            </a:solidFill>
          </a:ln>
          <a:extLst>
            <a:ext uri="{909E8E84-426E-40DD-AFC4-6F175D3DCCD1}">
              <a14:hiddenFill xmlns:a14="http://schemas.microsoft.com/office/drawing/2010/main">
                <a:solidFill>
                  <a:srgbClr val="FFFFFF"/>
                </a:solidFill>
              </a14:hiddenFill>
            </a:ext>
          </a:extLst>
        </p:spPr>
      </p:pic>
      <p:pic>
        <p:nvPicPr>
          <p:cNvPr id="11" name="Picture 2" descr="C:\Users\melissa.spaulding\Documents\DSCF9061.JPG"/>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782485" y="5006389"/>
            <a:ext cx="2041037" cy="1361104"/>
          </a:xfrm>
          <a:prstGeom prst="rect">
            <a:avLst/>
          </a:prstGeom>
          <a:noFill/>
          <a:ln>
            <a:solidFill>
              <a:srgbClr val="C00000"/>
            </a:solidFill>
          </a:ln>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23318" y="5006389"/>
            <a:ext cx="2050782" cy="1367188"/>
          </a:xfrm>
          <a:prstGeom prst="rect">
            <a:avLst/>
          </a:prstGeom>
          <a:ln>
            <a:solidFill>
              <a:srgbClr val="C00000"/>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225212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Museum of Aviation</a:t>
            </a:r>
            <a:endParaRPr lang="en-US" dirty="0"/>
          </a:p>
        </p:txBody>
      </p:sp>
      <p:sp>
        <p:nvSpPr>
          <p:cNvPr id="3" name="Content Placeholder 2"/>
          <p:cNvSpPr>
            <a:spLocks noGrp="1"/>
          </p:cNvSpPr>
          <p:nvPr>
            <p:ph idx="1"/>
          </p:nvPr>
        </p:nvSpPr>
        <p:spPr/>
        <p:txBody>
          <a:bodyPr/>
          <a:lstStyle/>
          <a:p>
            <a:r>
              <a:rPr lang="en-US" dirty="0" smtClean="0"/>
              <a:t>Assessment/Metrics:</a:t>
            </a:r>
          </a:p>
          <a:p>
            <a:pPr lvl="1"/>
            <a:r>
              <a:rPr lang="en-US" dirty="0" smtClean="0"/>
              <a:t>Mission Quest: Before – 48%, After – 73%</a:t>
            </a:r>
          </a:p>
          <a:p>
            <a:pPr lvl="1"/>
            <a:r>
              <a:rPr lang="en-US" dirty="0" smtClean="0"/>
              <a:t>ACE: Before – 66%, After – 87%</a:t>
            </a:r>
          </a:p>
          <a:p>
            <a:pPr lvl="1"/>
            <a:r>
              <a:rPr lang="en-US" dirty="0" smtClean="0"/>
              <a:t>WWII Tours – Before 60%, After 87%</a:t>
            </a:r>
          </a:p>
          <a:p>
            <a:pPr lvl="1"/>
            <a:r>
              <a:rPr lang="en-US" dirty="0" smtClean="0"/>
              <a:t>NASA Teacher Training – 138 of 146 educators rated event very effective for increasing student interest in STEM</a:t>
            </a:r>
            <a:endParaRPr lang="en-US" dirty="0"/>
          </a:p>
        </p:txBody>
      </p:sp>
      <p:sp>
        <p:nvSpPr>
          <p:cNvPr id="4" name="Slide Number Placeholder 3"/>
          <p:cNvSpPr>
            <a:spLocks noGrp="1"/>
          </p:cNvSpPr>
          <p:nvPr>
            <p:ph type="sldNum" sz="quarter" idx="11"/>
          </p:nvPr>
        </p:nvSpPr>
        <p:spPr/>
        <p:txBody>
          <a:bodyPr/>
          <a:lstStyle/>
          <a:p>
            <a:pPr>
              <a:defRPr/>
            </a:pPr>
            <a:fld id="{E8C4CF4F-2ECB-4C54-9552-FB58A436033C}" type="slidenum">
              <a:rPr lang="en-US" smtClean="0">
                <a:solidFill>
                  <a:srgbClr val="FFFFFF">
                    <a:lumMod val="50000"/>
                  </a:srgbClr>
                </a:solidFill>
              </a:rPr>
              <a:pPr>
                <a:defRPr/>
              </a:pPr>
              <a:t>18</a:t>
            </a:fld>
            <a:endParaRPr lang="en-US" dirty="0">
              <a:solidFill>
                <a:srgbClr val="808080"/>
              </a:solidFill>
            </a:endParaRPr>
          </a:p>
        </p:txBody>
      </p:sp>
      <p:pic>
        <p:nvPicPr>
          <p:cNvPr id="5" name="Picture 2" descr="E:\dec board meeting info\DSCF9321.JPG"/>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34546" y="4067432"/>
            <a:ext cx="2712308" cy="180820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2" descr="E:\Sept 2013 board meeting\air traffic control.JPG"/>
          <p:cNvPicPr>
            <a:picLocks noChangeAspect="1" noChangeArrowheads="1"/>
          </p:cNvPicPr>
          <p:nvPr/>
        </p:nvPicPr>
        <p:blipFill>
          <a:blip r:embed="rId3" cstate="print"/>
          <a:srcRect l="4520" r="4520"/>
          <a:stretch>
            <a:fillRect/>
          </a:stretch>
        </p:blipFill>
        <p:spPr bwMode="auto">
          <a:xfrm>
            <a:off x="3146855" y="4067432"/>
            <a:ext cx="2454876" cy="1799484"/>
          </a:xfrm>
          <a:prstGeom prst="rect">
            <a:avLst/>
          </a:prstGeom>
          <a:noFill/>
          <a:ln>
            <a:solidFill>
              <a:schemeClr val="accent1"/>
            </a:solidFill>
          </a:ln>
        </p:spPr>
      </p:pic>
      <p:pic>
        <p:nvPicPr>
          <p:cNvPr id="7" name="Picture 2" descr="G:\Mission Quest 2013.JPG"/>
          <p:cNvPicPr>
            <a:picLocks noChangeAspect="1" noChangeArrowheads="1"/>
          </p:cNvPicPr>
          <p:nvPr/>
        </p:nvPicPr>
        <p:blipFill>
          <a:blip r:embed="rId4" cstate="print"/>
          <a:srcRect l="7143"/>
          <a:stretch>
            <a:fillRect/>
          </a:stretch>
        </p:blipFill>
        <p:spPr bwMode="auto">
          <a:xfrm>
            <a:off x="5601732" y="4067433"/>
            <a:ext cx="2506424" cy="1799484"/>
          </a:xfrm>
          <a:prstGeom prst="rect">
            <a:avLst/>
          </a:prstGeom>
          <a:noFill/>
          <a:ln>
            <a:solidFill>
              <a:schemeClr val="accent1"/>
            </a:solidFill>
          </a:ln>
        </p:spPr>
      </p:pic>
    </p:spTree>
    <p:extLst>
      <p:ext uri="{BB962C8B-B14F-4D97-AF65-F5344CB8AC3E}">
        <p14:creationId xmlns:p14="http://schemas.microsoft.com/office/powerpoint/2010/main" val="10512399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STARBASE Robins</a:t>
            </a:r>
            <a:endParaRPr lang="en-US" dirty="0"/>
          </a:p>
        </p:txBody>
      </p:sp>
      <p:sp>
        <p:nvSpPr>
          <p:cNvPr id="3" name="Content Placeholder 2"/>
          <p:cNvSpPr>
            <a:spLocks noGrp="1"/>
          </p:cNvSpPr>
          <p:nvPr>
            <p:ph idx="1"/>
          </p:nvPr>
        </p:nvSpPr>
        <p:spPr/>
        <p:txBody>
          <a:bodyPr/>
          <a:lstStyle/>
          <a:p>
            <a:r>
              <a:rPr lang="en-US" dirty="0" smtClean="0"/>
              <a:t>Wesley Fondal, Jr – Director of DoD STARBASE Robins</a:t>
            </a:r>
          </a:p>
          <a:p>
            <a:pPr lvl="1"/>
            <a:r>
              <a:rPr lang="en-US" dirty="0"/>
              <a:t>STARBASE Robins began 1996, has served over 20K students, over 1000 classes, over 450K contact </a:t>
            </a:r>
            <a:r>
              <a:rPr lang="en-US" dirty="0" smtClean="0"/>
              <a:t>hours</a:t>
            </a:r>
          </a:p>
          <a:p>
            <a:pPr lvl="1"/>
            <a:r>
              <a:rPr lang="en-US" dirty="0" smtClean="0"/>
              <a:t>Classes </a:t>
            </a:r>
            <a:r>
              <a:rPr lang="en-US" dirty="0"/>
              <a:t>25-hours over 5 days, certified teachers and </a:t>
            </a:r>
            <a:r>
              <a:rPr lang="en-US" dirty="0" smtClean="0"/>
              <a:t>volunteers; pre/post testing shows positive impact</a:t>
            </a:r>
            <a:endParaRPr lang="en-US" dirty="0"/>
          </a:p>
          <a:p>
            <a:pPr lvl="1"/>
            <a:r>
              <a:rPr lang="en-US" dirty="0"/>
              <a:t>Curriculum includes physics, chemistry, technology, engineering, math applications, and STEM career guidance</a:t>
            </a:r>
          </a:p>
          <a:p>
            <a:pPr lvl="1"/>
            <a:r>
              <a:rPr lang="en-US" dirty="0"/>
              <a:t>Only 5</a:t>
            </a:r>
            <a:r>
              <a:rPr lang="en-US" baseline="30000" dirty="0"/>
              <a:t>th</a:t>
            </a:r>
            <a:r>
              <a:rPr lang="en-US" dirty="0"/>
              <a:t> grade program to include CAD and 3-D manufacturing</a:t>
            </a:r>
          </a:p>
          <a:p>
            <a:endParaRPr lang="en-US" dirty="0"/>
          </a:p>
        </p:txBody>
      </p:sp>
      <p:sp>
        <p:nvSpPr>
          <p:cNvPr id="4" name="Slide Number Placeholder 3"/>
          <p:cNvSpPr>
            <a:spLocks noGrp="1"/>
          </p:cNvSpPr>
          <p:nvPr>
            <p:ph type="sldNum" sz="quarter" idx="11"/>
          </p:nvPr>
        </p:nvSpPr>
        <p:spPr/>
        <p:txBody>
          <a:bodyPr/>
          <a:lstStyle/>
          <a:p>
            <a:pPr>
              <a:defRPr/>
            </a:pPr>
            <a:fld id="{E8C4CF4F-2ECB-4C54-9552-FB58A436033C}" type="slidenum">
              <a:rPr lang="en-US" smtClean="0">
                <a:solidFill>
                  <a:srgbClr val="FFFFFF">
                    <a:lumMod val="50000"/>
                  </a:srgbClr>
                </a:solidFill>
              </a:rPr>
              <a:pPr>
                <a:defRPr/>
              </a:pPr>
              <a:t>19</a:t>
            </a:fld>
            <a:endParaRPr lang="en-US" dirty="0">
              <a:solidFill>
                <a:srgbClr val="808080"/>
              </a:solidFill>
            </a:endParaRPr>
          </a:p>
        </p:txBody>
      </p:sp>
      <p:pic>
        <p:nvPicPr>
          <p:cNvPr id="5" name="Picture 4" descr="https://scontent-b-iad.xx.fbcdn.net/hphotos-xap1/v/t1.0-9/p480x480/10433091_10152539965911259_3849818367894350893_n.jpg?oh=ce1861a8795b9411447d267b02f89671&amp;oe=54CC9F6E"/>
          <p:cNvPicPr>
            <a:picLocks noChangeAspect="1" noChangeArrowheads="1"/>
          </p:cNvPicPr>
          <p:nvPr/>
        </p:nvPicPr>
        <p:blipFill>
          <a:blip r:embed="rId2" cstate="print"/>
          <a:srcRect/>
          <a:stretch>
            <a:fillRect/>
          </a:stretch>
        </p:blipFill>
        <p:spPr bwMode="auto">
          <a:xfrm>
            <a:off x="511777" y="4464655"/>
            <a:ext cx="2651681" cy="1767787"/>
          </a:xfrm>
          <a:prstGeom prst="rect">
            <a:avLst/>
          </a:prstGeom>
          <a:noFill/>
        </p:spPr>
      </p:pic>
      <p:pic>
        <p:nvPicPr>
          <p:cNvPr id="9" name="Picture 8"/>
          <p:cNvPicPr>
            <a:picLocks noChangeAspect="1" noChangeArrowheads="1"/>
          </p:cNvPicPr>
          <p:nvPr/>
        </p:nvPicPr>
        <p:blipFill>
          <a:blip r:embed="rId3" cstate="print"/>
          <a:srcRect/>
          <a:stretch>
            <a:fillRect/>
          </a:stretch>
        </p:blipFill>
        <p:spPr bwMode="auto">
          <a:xfrm>
            <a:off x="6266920" y="4464742"/>
            <a:ext cx="2407180" cy="1751568"/>
          </a:xfrm>
          <a:prstGeom prst="rect">
            <a:avLst/>
          </a:prstGeom>
          <a:noFill/>
          <a:ln w="9525">
            <a:noFill/>
            <a:miter lim="800000"/>
            <a:headEnd/>
            <a:tailEnd/>
          </a:ln>
        </p:spPr>
      </p:pic>
      <p:pic>
        <p:nvPicPr>
          <p:cNvPr id="8" name="Picture 7" descr="Displaying 054.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464538" y="4464655"/>
            <a:ext cx="2669578" cy="176778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Displaying 043.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404883" y="4464656"/>
            <a:ext cx="2500120" cy="1751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3278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DoD/AF Directives/Guidance</a:t>
            </a:r>
            <a:endParaRPr lang="en-US" dirty="0"/>
          </a:p>
        </p:txBody>
      </p:sp>
      <p:sp>
        <p:nvSpPr>
          <p:cNvPr id="3" name="Content Placeholder 2"/>
          <p:cNvSpPr>
            <a:spLocks noGrp="1"/>
          </p:cNvSpPr>
          <p:nvPr>
            <p:ph idx="1"/>
          </p:nvPr>
        </p:nvSpPr>
        <p:spPr/>
        <p:txBody>
          <a:bodyPr/>
          <a:lstStyle/>
          <a:p>
            <a:r>
              <a:rPr lang="en-US" dirty="0" smtClean="0"/>
              <a:t>10 USC Section 2192 – SECDEF … improve education in scientific, mathematics, and engineering skills to meet long-term national defense needs</a:t>
            </a:r>
          </a:p>
          <a:p>
            <a:r>
              <a:rPr lang="en-US" dirty="0" smtClean="0"/>
              <a:t>White House US 2020 campaign – STEM Outreach</a:t>
            </a:r>
          </a:p>
          <a:p>
            <a:r>
              <a:rPr lang="en-US" dirty="0" smtClean="0"/>
              <a:t>DoD K-12 STEM Goals – DoD FY16-20 STEM Strategic Plan</a:t>
            </a:r>
          </a:p>
          <a:p>
            <a:r>
              <a:rPr lang="en-US" dirty="0" smtClean="0"/>
              <a:t>Bright Horizons 2.0 (4 Apr 14), the AF STEM Workforce Strategy</a:t>
            </a:r>
          </a:p>
          <a:p>
            <a:pPr lvl="1"/>
            <a:r>
              <a:rPr lang="en-US" dirty="0" smtClean="0"/>
              <a:t>Goal Four: Outreach – “Increase local STEM talent pool by exposing as many students … as possible” </a:t>
            </a:r>
          </a:p>
          <a:p>
            <a:r>
              <a:rPr lang="en-US" dirty="0" smtClean="0"/>
              <a:t>STEM Advisory Council (STEMAC) – SAF/A1 advisor to CSAF</a:t>
            </a:r>
          </a:p>
          <a:p>
            <a:r>
              <a:rPr lang="en-US" dirty="0" smtClean="0"/>
              <a:t>AF K-12 STEM Outreach Strategic Plan – Exec Agent: AFRL/EN</a:t>
            </a:r>
          </a:p>
          <a:p>
            <a:r>
              <a:rPr lang="en-US" dirty="0" smtClean="0"/>
              <a:t>AFI 36-815, Section 10.19 – Admin Leave for STEM</a:t>
            </a:r>
            <a:r>
              <a:rPr lang="en-US" dirty="0"/>
              <a:t>	</a:t>
            </a:r>
            <a:endParaRPr lang="en-US" dirty="0" smtClean="0"/>
          </a:p>
          <a:p>
            <a:r>
              <a:rPr lang="en-US" dirty="0" smtClean="0"/>
              <a:t>Support letter from Lt Gen Litchfield, 13 Jan 2015</a:t>
            </a:r>
          </a:p>
          <a:p>
            <a:endParaRPr lang="en-US" dirty="0" smtClean="0"/>
          </a:p>
          <a:p>
            <a:endParaRPr lang="en-US" dirty="0"/>
          </a:p>
        </p:txBody>
      </p:sp>
      <p:sp>
        <p:nvSpPr>
          <p:cNvPr id="4" name="Slide Number Placeholder 3"/>
          <p:cNvSpPr>
            <a:spLocks noGrp="1"/>
          </p:cNvSpPr>
          <p:nvPr>
            <p:ph type="sldNum" sz="quarter" idx="11"/>
          </p:nvPr>
        </p:nvSpPr>
        <p:spPr/>
        <p:txBody>
          <a:bodyPr/>
          <a:lstStyle/>
          <a:p>
            <a:pPr>
              <a:defRPr/>
            </a:pPr>
            <a:fld id="{E8C4CF4F-2ECB-4C54-9552-FB58A436033C}" type="slidenum">
              <a:rPr lang="en-US" smtClean="0">
                <a:solidFill>
                  <a:srgbClr val="FFFFFF">
                    <a:lumMod val="50000"/>
                  </a:srgbClr>
                </a:solidFill>
              </a:rPr>
              <a:pPr>
                <a:defRPr/>
              </a:pPr>
              <a:t>2</a:t>
            </a:fld>
            <a:endParaRPr lang="en-US" dirty="0">
              <a:solidFill>
                <a:srgbClr val="808080"/>
              </a:solidFill>
            </a:endParaRPr>
          </a:p>
        </p:txBody>
      </p:sp>
    </p:spTree>
    <p:extLst>
      <p:ext uri="{BB962C8B-B14F-4D97-AF65-F5344CB8AC3E}">
        <p14:creationId xmlns:p14="http://schemas.microsoft.com/office/powerpoint/2010/main" val="4541410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100_0592.JPG"/>
          <p:cNvPicPr>
            <a:picLocks noChangeAspect="1" noChangeArrowheads="1"/>
          </p:cNvPicPr>
          <p:nvPr/>
        </p:nvPicPr>
        <p:blipFill>
          <a:blip r:embed="rId2" cstate="print"/>
          <a:srcRect/>
          <a:stretch>
            <a:fillRect/>
          </a:stretch>
        </p:blipFill>
        <p:spPr bwMode="auto">
          <a:xfrm>
            <a:off x="2250076" y="4284415"/>
            <a:ext cx="2706036" cy="1803138"/>
          </a:xfrm>
          <a:prstGeom prst="rect">
            <a:avLst/>
          </a:prstGeom>
          <a:noFill/>
        </p:spPr>
      </p:pic>
      <p:pic>
        <p:nvPicPr>
          <p:cNvPr id="7" name="Picture 6"/>
          <p:cNvPicPr>
            <a:picLocks noChangeAspect="1" noChangeArrowheads="1"/>
          </p:cNvPicPr>
          <p:nvPr/>
        </p:nvPicPr>
        <p:blipFill>
          <a:blip r:embed="rId3" cstate="print"/>
          <a:srcRect/>
          <a:stretch>
            <a:fillRect/>
          </a:stretch>
        </p:blipFill>
        <p:spPr bwMode="auto">
          <a:xfrm>
            <a:off x="4171789" y="4284415"/>
            <a:ext cx="1953864" cy="1803138"/>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STARBASE Robins</a:t>
            </a:r>
            <a:endParaRPr lang="en-US" dirty="0"/>
          </a:p>
        </p:txBody>
      </p:sp>
      <p:sp>
        <p:nvSpPr>
          <p:cNvPr id="3" name="Content Placeholder 2"/>
          <p:cNvSpPr>
            <a:spLocks noGrp="1"/>
          </p:cNvSpPr>
          <p:nvPr>
            <p:ph idx="1"/>
          </p:nvPr>
        </p:nvSpPr>
        <p:spPr/>
        <p:txBody>
          <a:bodyPr/>
          <a:lstStyle/>
          <a:p>
            <a:r>
              <a:rPr lang="en-US" dirty="0"/>
              <a:t>Focuses on under-represented groups in STEM, schools with low academic performance scores, socio-economically disadvantaged</a:t>
            </a:r>
          </a:p>
          <a:p>
            <a:r>
              <a:rPr lang="en-US" dirty="0" smtClean="0"/>
              <a:t>Summer academies in robotics and engineering</a:t>
            </a:r>
          </a:p>
          <a:p>
            <a:pPr lvl="1"/>
            <a:r>
              <a:rPr lang="en-US" dirty="0" smtClean="0"/>
              <a:t>Girl STEM Academy, Agricultural STEM Academy</a:t>
            </a:r>
          </a:p>
          <a:p>
            <a:r>
              <a:rPr lang="en-US" dirty="0" smtClean="0"/>
              <a:t>Hosts FIRST Lego League state qualifier</a:t>
            </a:r>
          </a:p>
          <a:p>
            <a:r>
              <a:rPr lang="en-US" dirty="0" smtClean="0"/>
              <a:t>STARBASE 2.0 afterschool mentoring program</a:t>
            </a:r>
            <a:endParaRPr lang="en-US" dirty="0"/>
          </a:p>
        </p:txBody>
      </p:sp>
      <p:sp>
        <p:nvSpPr>
          <p:cNvPr id="4" name="Slide Number Placeholder 3"/>
          <p:cNvSpPr>
            <a:spLocks noGrp="1"/>
          </p:cNvSpPr>
          <p:nvPr>
            <p:ph type="sldNum" sz="quarter" idx="11"/>
          </p:nvPr>
        </p:nvSpPr>
        <p:spPr/>
        <p:txBody>
          <a:bodyPr/>
          <a:lstStyle/>
          <a:p>
            <a:pPr>
              <a:defRPr/>
            </a:pPr>
            <a:fld id="{E8C4CF4F-2ECB-4C54-9552-FB58A436033C}" type="slidenum">
              <a:rPr lang="en-US" smtClean="0">
                <a:solidFill>
                  <a:srgbClr val="FFFFFF">
                    <a:lumMod val="50000"/>
                  </a:srgbClr>
                </a:solidFill>
              </a:rPr>
              <a:pPr>
                <a:defRPr/>
              </a:pPr>
              <a:t>20</a:t>
            </a:fld>
            <a:endParaRPr lang="en-US" dirty="0">
              <a:solidFill>
                <a:srgbClr val="808080"/>
              </a:solidFill>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47523" y="4284415"/>
            <a:ext cx="2704708" cy="1803138"/>
          </a:xfrm>
          <a:prstGeom prst="rect">
            <a:avLst/>
          </a:prstGeom>
        </p:spPr>
      </p:pic>
      <p:pic>
        <p:nvPicPr>
          <p:cNvPr id="5" name="Picture 4" descr="G:\Documents\FLL Regional pic\FLL Regional pic011.jpg"/>
          <p:cNvPicPr>
            <a:picLocks noChangeAspect="1" noChangeArrowheads="1"/>
          </p:cNvPicPr>
          <p:nvPr/>
        </p:nvPicPr>
        <p:blipFill>
          <a:blip r:embed="rId5" cstate="print"/>
          <a:srcRect/>
          <a:stretch>
            <a:fillRect/>
          </a:stretch>
        </p:blipFill>
        <p:spPr bwMode="auto">
          <a:xfrm>
            <a:off x="276225" y="4284415"/>
            <a:ext cx="2767241" cy="1803138"/>
          </a:xfrm>
          <a:prstGeom prst="rect">
            <a:avLst/>
          </a:prstGeom>
          <a:noFill/>
        </p:spPr>
      </p:pic>
    </p:spTree>
    <p:extLst>
      <p:ext uri="{BB962C8B-B14F-4D97-AF65-F5344CB8AC3E}">
        <p14:creationId xmlns:p14="http://schemas.microsoft.com/office/powerpoint/2010/main" val="40552475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 Involved!</a:t>
            </a:r>
            <a:endParaRPr lang="en-US" dirty="0"/>
          </a:p>
        </p:txBody>
      </p:sp>
      <p:sp>
        <p:nvSpPr>
          <p:cNvPr id="3" name="Content Placeholder 2"/>
          <p:cNvSpPr>
            <a:spLocks noGrp="1"/>
          </p:cNvSpPr>
          <p:nvPr>
            <p:ph idx="1"/>
          </p:nvPr>
        </p:nvSpPr>
        <p:spPr/>
        <p:txBody>
          <a:bodyPr/>
          <a:lstStyle/>
          <a:p>
            <a:r>
              <a:rPr lang="en-US" dirty="0" smtClean="0"/>
              <a:t>Coach/mentor for FIRST Robotics team</a:t>
            </a:r>
          </a:p>
          <a:p>
            <a:r>
              <a:rPr lang="en-US" dirty="0" smtClean="0"/>
              <a:t>Coach/mentor for STARBASE 2.0 afterschool club</a:t>
            </a:r>
          </a:p>
          <a:p>
            <a:r>
              <a:rPr lang="en-US" dirty="0" smtClean="0"/>
              <a:t>STEM hands-on demonstration at school</a:t>
            </a:r>
          </a:p>
          <a:p>
            <a:pPr lvl="1"/>
            <a:r>
              <a:rPr lang="en-US" dirty="0" smtClean="0"/>
              <a:t>Family STEM Night</a:t>
            </a:r>
          </a:p>
          <a:p>
            <a:r>
              <a:rPr lang="en-US" dirty="0" smtClean="0"/>
              <a:t>Career Day talk at school, STARBASE</a:t>
            </a:r>
          </a:p>
          <a:p>
            <a:r>
              <a:rPr lang="en-US" dirty="0" smtClean="0"/>
              <a:t>Judge for science fair, Jr Science &amp; Humanities Symposium</a:t>
            </a:r>
          </a:p>
          <a:p>
            <a:r>
              <a:rPr lang="en-US" dirty="0" smtClean="0"/>
              <a:t>Volunteer for STEM event – Museum, school</a:t>
            </a:r>
          </a:p>
          <a:p>
            <a:pPr lvl="1"/>
            <a:r>
              <a:rPr lang="en-US" dirty="0" smtClean="0"/>
              <a:t>Coach, Mentor, Instructor, Cat-herder </a:t>
            </a:r>
          </a:p>
          <a:p>
            <a:r>
              <a:rPr lang="en-US" dirty="0" smtClean="0"/>
              <a:t>Industry Partner for STEM Fellows</a:t>
            </a:r>
            <a:endParaRPr lang="en-US" dirty="0"/>
          </a:p>
        </p:txBody>
      </p:sp>
      <p:sp>
        <p:nvSpPr>
          <p:cNvPr id="4" name="Slide Number Placeholder 3"/>
          <p:cNvSpPr>
            <a:spLocks noGrp="1"/>
          </p:cNvSpPr>
          <p:nvPr>
            <p:ph type="sldNum" sz="quarter" idx="11"/>
          </p:nvPr>
        </p:nvSpPr>
        <p:spPr/>
        <p:txBody>
          <a:bodyPr/>
          <a:lstStyle/>
          <a:p>
            <a:pPr>
              <a:defRPr/>
            </a:pPr>
            <a:fld id="{E8C4CF4F-2ECB-4C54-9552-FB58A436033C}" type="slidenum">
              <a:rPr lang="en-US" smtClean="0">
                <a:solidFill>
                  <a:srgbClr val="FFFFFF">
                    <a:lumMod val="50000"/>
                  </a:srgbClr>
                </a:solidFill>
              </a:rPr>
              <a:pPr>
                <a:defRPr/>
              </a:pPr>
              <a:t>21</a:t>
            </a:fld>
            <a:endParaRPr lang="en-US" dirty="0">
              <a:solidFill>
                <a:srgbClr val="808080"/>
              </a:solidFill>
            </a:endParaRPr>
          </a:p>
        </p:txBody>
      </p:sp>
    </p:spTree>
    <p:extLst>
      <p:ext uri="{BB962C8B-B14F-4D97-AF65-F5344CB8AC3E}">
        <p14:creationId xmlns:p14="http://schemas.microsoft.com/office/powerpoint/2010/main" val="12310920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r>
              <a:rPr lang="en-US" dirty="0" smtClean="0"/>
              <a:t>For more information, visit</a:t>
            </a:r>
          </a:p>
          <a:p>
            <a:pPr lvl="1"/>
            <a:r>
              <a:rPr lang="en-US" dirty="0"/>
              <a:t>www . </a:t>
            </a:r>
            <a:r>
              <a:rPr lang="en-US" dirty="0" err="1" smtClean="0"/>
              <a:t>MuseumOfAviation</a:t>
            </a:r>
            <a:r>
              <a:rPr lang="en-US" dirty="0" smtClean="0"/>
              <a:t> </a:t>
            </a:r>
            <a:r>
              <a:rPr lang="en-US" dirty="0"/>
              <a:t>. org</a:t>
            </a:r>
          </a:p>
          <a:p>
            <a:pPr lvl="1"/>
            <a:r>
              <a:rPr lang="en-US" dirty="0" smtClean="0"/>
              <a:t>www . </a:t>
            </a:r>
            <a:r>
              <a:rPr lang="en-US" dirty="0" err="1" smtClean="0"/>
              <a:t>STARBASErobins</a:t>
            </a:r>
            <a:r>
              <a:rPr lang="en-US" dirty="0" smtClean="0"/>
              <a:t> . </a:t>
            </a:r>
            <a:r>
              <a:rPr lang="en-US" dirty="0"/>
              <a:t>o</a:t>
            </a:r>
            <a:r>
              <a:rPr lang="en-US" dirty="0" smtClean="0"/>
              <a:t>rg</a:t>
            </a:r>
          </a:p>
          <a:p>
            <a:pPr lvl="1"/>
            <a:r>
              <a:rPr lang="en-US" dirty="0" smtClean="0"/>
              <a:t>www . </a:t>
            </a:r>
            <a:r>
              <a:rPr lang="en-US" dirty="0" err="1" smtClean="0"/>
              <a:t>STEMgeorgia</a:t>
            </a:r>
            <a:r>
              <a:rPr lang="en-US" dirty="0" smtClean="0"/>
              <a:t> . org</a:t>
            </a:r>
          </a:p>
          <a:p>
            <a:pPr lvl="1"/>
            <a:r>
              <a:rPr lang="en-US" dirty="0" smtClean="0"/>
              <a:t>www . AFSTEM . org</a:t>
            </a:r>
          </a:p>
          <a:p>
            <a:pPr lvl="1"/>
            <a:r>
              <a:rPr lang="en-US" dirty="0" smtClean="0"/>
              <a:t>Or, find them on Facebook</a:t>
            </a:r>
          </a:p>
        </p:txBody>
      </p:sp>
      <p:sp>
        <p:nvSpPr>
          <p:cNvPr id="4" name="Slide Number Placeholder 3"/>
          <p:cNvSpPr>
            <a:spLocks noGrp="1"/>
          </p:cNvSpPr>
          <p:nvPr>
            <p:ph type="sldNum" sz="quarter" idx="11"/>
          </p:nvPr>
        </p:nvSpPr>
        <p:spPr/>
        <p:txBody>
          <a:bodyPr/>
          <a:lstStyle/>
          <a:p>
            <a:pPr>
              <a:defRPr/>
            </a:pPr>
            <a:fld id="{E8C4CF4F-2ECB-4C54-9552-FB58A436033C}" type="slidenum">
              <a:rPr lang="en-US" smtClean="0">
                <a:solidFill>
                  <a:srgbClr val="FFFFFF">
                    <a:lumMod val="50000"/>
                  </a:srgbClr>
                </a:solidFill>
              </a:rPr>
              <a:pPr>
                <a:defRPr/>
              </a:pPr>
              <a:t>22</a:t>
            </a:fld>
            <a:endParaRPr lang="en-US" dirty="0">
              <a:solidFill>
                <a:srgbClr val="808080"/>
              </a:solidFill>
            </a:endParaRPr>
          </a:p>
        </p:txBody>
      </p:sp>
      <p:pic>
        <p:nvPicPr>
          <p:cNvPr id="5" name="Picture 4" descr="C:\Users\Melissa\Documents\New Nat STEM Academy Logo.jpg"/>
          <p:cNvPicPr>
            <a:picLocks noChangeAspect="1" noChangeArrowheads="1"/>
          </p:cNvPicPr>
          <p:nvPr/>
        </p:nvPicPr>
        <p:blipFill>
          <a:blip r:embed="rId2" cstate="print"/>
          <a:stretch>
            <a:fillRect/>
          </a:stretch>
        </p:blipFill>
        <p:spPr bwMode="auto">
          <a:xfrm>
            <a:off x="497384" y="4268616"/>
            <a:ext cx="1867438" cy="1687360"/>
          </a:xfrm>
          <a:prstGeom prst="rect">
            <a:avLst/>
          </a:prstGeom>
          <a:noFill/>
        </p:spPr>
      </p:pic>
      <p:pic>
        <p:nvPicPr>
          <p:cNvPr id="6" name="Picture 5" descr="G:\gystc_logo_square_bw.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b="19725"/>
          <a:stretch>
            <a:fillRect/>
          </a:stretch>
        </p:blipFill>
        <p:spPr bwMode="auto">
          <a:xfrm>
            <a:off x="2585981" y="4470325"/>
            <a:ext cx="1807541" cy="1283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C:\Users\melissa.spaulding\Documents\Aviation Heritage Center Melissa copy.jpg"/>
          <p:cNvPicPr>
            <a:picLocks noChangeAspect="1" noChangeArrowheads="1"/>
          </p:cNvPicPr>
          <p:nvPr/>
        </p:nvPicPr>
        <p:blipFill>
          <a:blip r:embed="rId4" cstate="print"/>
          <a:stretch>
            <a:fillRect/>
          </a:stretch>
        </p:blipFill>
        <p:spPr bwMode="auto">
          <a:xfrm>
            <a:off x="4933888" y="1375608"/>
            <a:ext cx="1831853" cy="165520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00088" y="1375608"/>
            <a:ext cx="1027670" cy="1686022"/>
          </a:xfrm>
          <a:prstGeom prst="rect">
            <a:avLst/>
          </a:prstGeom>
        </p:spPr>
      </p:pic>
      <p:pic>
        <p:nvPicPr>
          <p:cNvPr id="9" name="Picture 8" descr="http://www.starbasedod.com/images/photo_galleries/sb_logo%20%282%29.jpg"/>
          <p:cNvPicPr>
            <a:picLocks noChangeAspect="1" noChangeArrowheads="1"/>
          </p:cNvPicPr>
          <p:nvPr/>
        </p:nvPicPr>
        <p:blipFill>
          <a:blip r:embed="rId6" cstate="print"/>
          <a:srcRect/>
          <a:stretch>
            <a:fillRect/>
          </a:stretch>
        </p:blipFill>
        <p:spPr bwMode="auto">
          <a:xfrm>
            <a:off x="4880524" y="5216420"/>
            <a:ext cx="4014735" cy="7395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16584" y="3085001"/>
            <a:ext cx="3868096" cy="799844"/>
          </a:xfrm>
          <a:prstGeom prst="rect">
            <a:avLst/>
          </a:prstGeom>
        </p:spPr>
      </p:pic>
      <p:pic>
        <p:nvPicPr>
          <p:cNvPr id="11" name="Picture 10"/>
          <p:cNvPicPr>
            <a:picLocks noChangeAspect="1"/>
          </p:cNvPicPr>
          <p:nvPr/>
        </p:nvPicPr>
        <p:blipFill>
          <a:blip r:embed="rId8"/>
          <a:stretch>
            <a:fillRect/>
          </a:stretch>
        </p:blipFill>
        <p:spPr>
          <a:xfrm>
            <a:off x="6765741" y="4076056"/>
            <a:ext cx="1817976" cy="1002251"/>
          </a:xfrm>
          <a:prstGeom prst="rect">
            <a:avLst/>
          </a:prstGeom>
        </p:spPr>
      </p:pic>
      <p:pic>
        <p:nvPicPr>
          <p:cNvPr id="12" name="Picture 11"/>
          <p:cNvPicPr>
            <a:picLocks noChangeAspect="1"/>
          </p:cNvPicPr>
          <p:nvPr/>
        </p:nvPicPr>
        <p:blipFill>
          <a:blip r:embed="rId9"/>
          <a:stretch>
            <a:fillRect/>
          </a:stretch>
        </p:blipFill>
        <p:spPr>
          <a:xfrm>
            <a:off x="5428439" y="4076056"/>
            <a:ext cx="996520" cy="1002251"/>
          </a:xfrm>
          <a:prstGeom prst="rect">
            <a:avLst/>
          </a:prstGeom>
        </p:spPr>
      </p:pic>
    </p:spTree>
    <p:extLst>
      <p:ext uri="{BB962C8B-B14F-4D97-AF65-F5344CB8AC3E}">
        <p14:creationId xmlns:p14="http://schemas.microsoft.com/office/powerpoint/2010/main" val="7961731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Slides</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1"/>
          </p:nvPr>
        </p:nvSpPr>
        <p:spPr/>
        <p:txBody>
          <a:bodyPr/>
          <a:lstStyle/>
          <a:p>
            <a:pPr>
              <a:defRPr/>
            </a:pPr>
            <a:fld id="{E8C4CF4F-2ECB-4C54-9552-FB58A436033C}" type="slidenum">
              <a:rPr lang="en-US" smtClean="0">
                <a:solidFill>
                  <a:srgbClr val="FFFFFF">
                    <a:lumMod val="50000"/>
                  </a:srgbClr>
                </a:solidFill>
              </a:rPr>
              <a:pPr>
                <a:defRPr/>
              </a:pPr>
              <a:t>23</a:t>
            </a:fld>
            <a:endParaRPr lang="en-US" dirty="0">
              <a:solidFill>
                <a:srgbClr val="808080"/>
              </a:solidFill>
            </a:endParaRPr>
          </a:p>
        </p:txBody>
      </p:sp>
    </p:spTree>
    <p:extLst>
      <p:ext uri="{BB962C8B-B14F-4D97-AF65-F5344CB8AC3E}">
        <p14:creationId xmlns:p14="http://schemas.microsoft.com/office/powerpoint/2010/main" val="31386178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a:t>
            </a:r>
            <a:endParaRPr lang="en-US" dirty="0"/>
          </a:p>
        </p:txBody>
      </p:sp>
      <p:sp>
        <p:nvSpPr>
          <p:cNvPr id="3" name="Content Placeholder 2"/>
          <p:cNvSpPr>
            <a:spLocks noGrp="1"/>
          </p:cNvSpPr>
          <p:nvPr>
            <p:ph idx="1"/>
          </p:nvPr>
        </p:nvSpPr>
        <p:spPr/>
        <p:txBody>
          <a:bodyPr/>
          <a:lstStyle/>
          <a:p>
            <a:r>
              <a:rPr lang="en-US" dirty="0" smtClean="0"/>
              <a:t>AF STEM Execution at Robins AFB – </a:t>
            </a:r>
            <a:r>
              <a:rPr lang="en-US" i="1" dirty="0" smtClean="0"/>
              <a:t>Jamie</a:t>
            </a:r>
            <a:r>
              <a:rPr lang="en-US" dirty="0" smtClean="0"/>
              <a:t> </a:t>
            </a:r>
            <a:r>
              <a:rPr lang="en-US" i="1" dirty="0" smtClean="0"/>
              <a:t>Cook</a:t>
            </a:r>
          </a:p>
          <a:p>
            <a:r>
              <a:rPr lang="en-US" dirty="0" smtClean="0"/>
              <a:t>Museum of Aviation, STEM Education Center – </a:t>
            </a:r>
            <a:r>
              <a:rPr lang="en-US" i="1" dirty="0" smtClean="0"/>
              <a:t>Melissa Spalding</a:t>
            </a:r>
          </a:p>
          <a:p>
            <a:r>
              <a:rPr lang="en-US" dirty="0"/>
              <a:t>STARBASE Robins – </a:t>
            </a:r>
            <a:r>
              <a:rPr lang="en-US" i="1" dirty="0"/>
              <a:t>Wesley Fondal</a:t>
            </a:r>
          </a:p>
          <a:p>
            <a:r>
              <a:rPr lang="en-US" dirty="0" smtClean="0"/>
              <a:t>Walking Tour </a:t>
            </a:r>
          </a:p>
        </p:txBody>
      </p:sp>
      <p:sp>
        <p:nvSpPr>
          <p:cNvPr id="4" name="Slide Number Placeholder 3"/>
          <p:cNvSpPr>
            <a:spLocks noGrp="1"/>
          </p:cNvSpPr>
          <p:nvPr>
            <p:ph type="sldNum" sz="quarter" idx="11"/>
          </p:nvPr>
        </p:nvSpPr>
        <p:spPr/>
        <p:txBody>
          <a:bodyPr/>
          <a:lstStyle/>
          <a:p>
            <a:pPr>
              <a:defRPr/>
            </a:pPr>
            <a:fld id="{E8C4CF4F-2ECB-4C54-9552-FB58A436033C}" type="slidenum">
              <a:rPr lang="en-US" smtClean="0">
                <a:solidFill>
                  <a:srgbClr val="FFFFFF">
                    <a:lumMod val="50000"/>
                  </a:srgbClr>
                </a:solidFill>
              </a:rPr>
              <a:pPr>
                <a:defRPr/>
              </a:pPr>
              <a:t>24</a:t>
            </a:fld>
            <a:endParaRPr lang="en-US" dirty="0">
              <a:solidFill>
                <a:srgbClr val="808080"/>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70358" y="2529016"/>
            <a:ext cx="1027670" cy="1686022"/>
          </a:xfrm>
          <a:prstGeom prst="rect">
            <a:avLst/>
          </a:prstGeom>
        </p:spPr>
      </p:pic>
      <p:pic>
        <p:nvPicPr>
          <p:cNvPr id="6" name="Picture 5" descr="http://www.starbasedod.com/images/photo_galleries/sb_logo%20%282%29.jpg"/>
          <p:cNvPicPr>
            <a:picLocks noChangeAspect="1" noChangeArrowheads="1"/>
          </p:cNvPicPr>
          <p:nvPr/>
        </p:nvPicPr>
        <p:blipFill>
          <a:blip r:embed="rId3" cstate="print"/>
          <a:srcRect/>
          <a:stretch>
            <a:fillRect/>
          </a:stretch>
        </p:blipFill>
        <p:spPr bwMode="auto">
          <a:xfrm>
            <a:off x="4601701" y="4811841"/>
            <a:ext cx="4014735" cy="7395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0978" y="5586669"/>
            <a:ext cx="3868096" cy="799844"/>
          </a:xfrm>
          <a:prstGeom prst="rect">
            <a:avLst/>
          </a:prstGeom>
        </p:spPr>
      </p:pic>
      <p:pic>
        <p:nvPicPr>
          <p:cNvPr id="9" name="Picture 8" descr="C:\Users\Melissa\Documents\New Nat STEM Academy Logo.jpg"/>
          <p:cNvPicPr>
            <a:picLocks noChangeAspect="1" noChangeArrowheads="1"/>
          </p:cNvPicPr>
          <p:nvPr/>
        </p:nvPicPr>
        <p:blipFill>
          <a:blip r:embed="rId5" cstate="print"/>
          <a:stretch>
            <a:fillRect/>
          </a:stretch>
        </p:blipFill>
        <p:spPr bwMode="auto">
          <a:xfrm>
            <a:off x="571525" y="3494259"/>
            <a:ext cx="1867438" cy="1687360"/>
          </a:xfrm>
          <a:prstGeom prst="rect">
            <a:avLst/>
          </a:prstGeom>
          <a:noFill/>
        </p:spPr>
      </p:pic>
      <p:pic>
        <p:nvPicPr>
          <p:cNvPr id="10" name="Picture 9" descr="G:\gystc_logo_square_bw.jp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b="19725"/>
          <a:stretch>
            <a:fillRect/>
          </a:stretch>
        </p:blipFill>
        <p:spPr bwMode="auto">
          <a:xfrm>
            <a:off x="2383972" y="4247578"/>
            <a:ext cx="1807541" cy="1283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C:\Users\melissa.spaulding\Documents\Aviation Heritage Center Melissa copy.jpg"/>
          <p:cNvPicPr>
            <a:picLocks noChangeAspect="1" noChangeArrowheads="1"/>
          </p:cNvPicPr>
          <p:nvPr/>
        </p:nvPicPr>
        <p:blipFill>
          <a:blip r:embed="rId7" cstate="print"/>
          <a:stretch>
            <a:fillRect/>
          </a:stretch>
        </p:blipFill>
        <p:spPr bwMode="auto">
          <a:xfrm>
            <a:off x="4546710" y="3030815"/>
            <a:ext cx="1831853" cy="1655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7625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S&amp;E Workforce at Robins AFB</a:t>
            </a:r>
            <a:endParaRPr lang="en-US" dirty="0"/>
          </a:p>
        </p:txBody>
      </p:sp>
      <p:sp>
        <p:nvSpPr>
          <p:cNvPr id="4" name="Slide Number Placeholder 3"/>
          <p:cNvSpPr>
            <a:spLocks noGrp="1"/>
          </p:cNvSpPr>
          <p:nvPr>
            <p:ph type="sldNum" sz="quarter" idx="11"/>
          </p:nvPr>
        </p:nvSpPr>
        <p:spPr/>
        <p:txBody>
          <a:bodyPr/>
          <a:lstStyle/>
          <a:p>
            <a:pPr>
              <a:defRPr/>
            </a:pPr>
            <a:fld id="{E8C4CF4F-2ECB-4C54-9552-FB58A436033C}" type="slidenum">
              <a:rPr lang="en-US" smtClean="0">
                <a:solidFill>
                  <a:srgbClr val="FFFFFF">
                    <a:lumMod val="50000"/>
                  </a:srgbClr>
                </a:solidFill>
              </a:rPr>
              <a:pPr>
                <a:defRPr/>
              </a:pPr>
              <a:t>3</a:t>
            </a:fld>
            <a:endParaRPr lang="en-US" dirty="0">
              <a:solidFill>
                <a:srgbClr val="808080"/>
              </a:solidFill>
            </a:endParaRPr>
          </a:p>
        </p:txBody>
      </p:sp>
      <p:graphicFrame>
        <p:nvGraphicFramePr>
          <p:cNvPr id="10" name="Content Placeholder 6"/>
          <p:cNvGraphicFramePr>
            <a:graphicFrameLocks noGrp="1"/>
          </p:cNvGraphicFramePr>
          <p:nvPr>
            <p:ph idx="1"/>
            <p:extLst>
              <p:ext uri="{D42A27DB-BD31-4B8C-83A1-F6EECF244321}">
                <p14:modId xmlns:p14="http://schemas.microsoft.com/office/powerpoint/2010/main" val="3903265001"/>
              </p:ext>
            </p:extLst>
          </p:nvPr>
        </p:nvGraphicFramePr>
        <p:xfrm>
          <a:off x="276225" y="1504950"/>
          <a:ext cx="8397875" cy="47434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13608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Engineering Degrees in GA</a:t>
            </a:r>
            <a:endParaRPr lang="en-US" b="0" i="0" dirty="0">
              <a:latin typeface="Eras Bold ITC" panose="020B0907030504020204" pitchFamily="34" charset="0"/>
            </a:endParaRPr>
          </a:p>
        </p:txBody>
      </p:sp>
      <p:sp>
        <p:nvSpPr>
          <p:cNvPr id="4" name="Date Placeholder 3"/>
          <p:cNvSpPr>
            <a:spLocks noGrp="1"/>
          </p:cNvSpPr>
          <p:nvPr>
            <p:ph type="dt" sz="half" idx="10"/>
          </p:nvPr>
        </p:nvSpPr>
        <p:spPr/>
        <p:txBody>
          <a:bodyPr/>
          <a:lstStyle/>
          <a:p>
            <a:r>
              <a:rPr lang="en-US" smtClean="0"/>
              <a:t>11/4/2016</a:t>
            </a:r>
            <a:endParaRPr lang="en-US" dirty="0"/>
          </a:p>
        </p:txBody>
      </p:sp>
      <p:sp>
        <p:nvSpPr>
          <p:cNvPr id="5" name="Footer Placeholder 4"/>
          <p:cNvSpPr>
            <a:spLocks noGrp="1"/>
          </p:cNvSpPr>
          <p:nvPr>
            <p:ph type="ftr" sz="quarter" idx="11"/>
          </p:nvPr>
        </p:nvSpPr>
        <p:spPr/>
        <p:txBody>
          <a:bodyPr/>
          <a:lstStyle/>
          <a:p>
            <a:r>
              <a:rPr lang="en-US" smtClean="0"/>
              <a:t>From HS Robots to Adult STEM Jobs</a:t>
            </a:r>
            <a:endParaRPr lang="en-US" dirty="0"/>
          </a:p>
        </p:txBody>
      </p:sp>
      <p:pic>
        <p:nvPicPr>
          <p:cNvPr id="4098" name="Picture 2" descr="Image result for georgia tech logo imag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513" y="3021728"/>
            <a:ext cx="1758548" cy="137316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mercer engineering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2974" y="3218261"/>
            <a:ext cx="2743827" cy="79963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georgia southern engineering logo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86650" y="2393930"/>
            <a:ext cx="1536496" cy="1868924"/>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Image resul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3012" y="4842222"/>
            <a:ext cx="3571875" cy="1092995"/>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Image result for kennesaw state engineering logo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42974" y="1355199"/>
            <a:ext cx="2423707" cy="1038731"/>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Image result for university of georgia engineering logo ima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49166" y="4842222"/>
            <a:ext cx="3326293" cy="857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16187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STEM Degrees</a:t>
            </a:r>
            <a:endParaRPr lang="en-US" dirty="0"/>
          </a:p>
        </p:txBody>
      </p:sp>
      <p:sp>
        <p:nvSpPr>
          <p:cNvPr id="3" name="Content Placeholder 2"/>
          <p:cNvSpPr>
            <a:spLocks noGrp="1"/>
          </p:cNvSpPr>
          <p:nvPr>
            <p:ph idx="1"/>
          </p:nvPr>
        </p:nvSpPr>
        <p:spPr/>
        <p:txBody>
          <a:bodyPr/>
          <a:lstStyle/>
          <a:p>
            <a:r>
              <a:rPr lang="en-US" dirty="0">
                <a:latin typeface="Arial" panose="020B0604020202020204" pitchFamily="34" charset="0"/>
                <a:cs typeface="Arial" panose="020B0604020202020204" pitchFamily="34" charset="0"/>
              </a:rPr>
              <a:t>Technology Degrees </a:t>
            </a:r>
          </a:p>
          <a:p>
            <a:pPr lvl="1"/>
            <a:r>
              <a:rPr lang="en-US" dirty="0">
                <a:latin typeface="Arial" panose="020B0604020202020204" pitchFamily="34" charset="0"/>
                <a:cs typeface="Arial" panose="020B0604020202020204" pitchFamily="34" charset="0"/>
              </a:rPr>
              <a:t>Information Technology</a:t>
            </a:r>
          </a:p>
          <a:p>
            <a:pPr lvl="1"/>
            <a:r>
              <a:rPr lang="en-US" dirty="0">
                <a:latin typeface="Arial" panose="020B0604020202020204" pitchFamily="34" charset="0"/>
                <a:cs typeface="Arial" panose="020B0604020202020204" pitchFamily="34" charset="0"/>
              </a:rPr>
              <a:t>Engineering Technology (Savannah State, Fort Valley)</a:t>
            </a:r>
          </a:p>
          <a:p>
            <a:r>
              <a:rPr lang="en-US" dirty="0">
                <a:latin typeface="Arial" panose="020B0604020202020204" pitchFamily="34" charset="0"/>
                <a:cs typeface="Arial" panose="020B0604020202020204" pitchFamily="34" charset="0"/>
              </a:rPr>
              <a:t>Technical Colleges Degrees</a:t>
            </a:r>
          </a:p>
          <a:p>
            <a:pPr lvl="1"/>
            <a:r>
              <a:rPr lang="en-US" dirty="0">
                <a:latin typeface="Arial" panose="020B0604020202020204" pitchFamily="34" charset="0"/>
                <a:cs typeface="Arial" panose="020B0604020202020204" pitchFamily="34" charset="0"/>
              </a:rPr>
              <a:t>Mechanics, HVAC, Radiology</a:t>
            </a:r>
          </a:p>
          <a:p>
            <a:r>
              <a:rPr lang="en-US" dirty="0">
                <a:latin typeface="Arial" panose="020B0604020202020204" pitchFamily="34" charset="0"/>
                <a:cs typeface="Arial" panose="020B0604020202020204" pitchFamily="34" charset="0"/>
              </a:rPr>
              <a:t>Science Degrees</a:t>
            </a:r>
          </a:p>
          <a:p>
            <a:pPr lvl="1"/>
            <a:r>
              <a:rPr lang="en-US" dirty="0">
                <a:latin typeface="Arial" panose="020B0604020202020204" pitchFamily="34" charset="0"/>
                <a:cs typeface="Arial" panose="020B0604020202020204" pitchFamily="34" charset="0"/>
              </a:rPr>
              <a:t>Chemistry, Biology</a:t>
            </a:r>
          </a:p>
          <a:p>
            <a:pPr lvl="1"/>
            <a:r>
              <a:rPr lang="en-US" dirty="0">
                <a:latin typeface="Arial" panose="020B0604020202020204" pitchFamily="34" charset="0"/>
                <a:cs typeface="Arial" panose="020B0604020202020204" pitchFamily="34" charset="0"/>
              </a:rPr>
              <a:t>Computer Science</a:t>
            </a:r>
          </a:p>
          <a:p>
            <a:r>
              <a:rPr lang="en-US" dirty="0">
                <a:latin typeface="Arial" panose="020B0604020202020204" pitchFamily="34" charset="0"/>
                <a:cs typeface="Arial" panose="020B0604020202020204" pitchFamily="34" charset="0"/>
              </a:rPr>
              <a:t>State of Georgia</a:t>
            </a:r>
          </a:p>
          <a:p>
            <a:pPr lvl="1"/>
            <a:r>
              <a:rPr lang="en-US" dirty="0">
                <a:latin typeface="Arial" panose="020B0604020202020204" pitchFamily="34" charset="0"/>
                <a:cs typeface="Arial" panose="020B0604020202020204" pitchFamily="34" charset="0"/>
              </a:rPr>
              <a:t>University System of Georgia</a:t>
            </a:r>
          </a:p>
          <a:p>
            <a:pPr lvl="1"/>
            <a:r>
              <a:rPr lang="en-US" dirty="0">
                <a:latin typeface="Arial" panose="020B0604020202020204" pitchFamily="34" charset="0"/>
                <a:cs typeface="Arial" panose="020B0604020202020204" pitchFamily="34" charset="0"/>
              </a:rPr>
              <a:t>Technical College System of GA</a:t>
            </a:r>
          </a:p>
          <a:p>
            <a:pPr lvl="1"/>
            <a:r>
              <a:rPr lang="en-US" dirty="0">
                <a:latin typeface="Arial" panose="020B0604020202020204" pitchFamily="34" charset="0"/>
                <a:cs typeface="Arial" panose="020B0604020202020204" pitchFamily="34" charset="0"/>
              </a:rPr>
              <a:t>Private Universities</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1"/>
          </p:nvPr>
        </p:nvSpPr>
        <p:spPr/>
        <p:txBody>
          <a:bodyPr/>
          <a:lstStyle/>
          <a:p>
            <a:pPr>
              <a:defRPr/>
            </a:pPr>
            <a:fld id="{E8C4CF4F-2ECB-4C54-9552-FB58A436033C}" type="slidenum">
              <a:rPr lang="en-US" smtClean="0">
                <a:solidFill>
                  <a:srgbClr val="FFFFFF">
                    <a:lumMod val="50000"/>
                  </a:srgbClr>
                </a:solidFill>
              </a:rPr>
              <a:pPr>
                <a:defRPr/>
              </a:pPr>
              <a:t>5</a:t>
            </a:fld>
            <a:endParaRPr lang="en-US" dirty="0">
              <a:solidFill>
                <a:srgbClr val="808080"/>
              </a:solidFill>
            </a:endParaRPr>
          </a:p>
        </p:txBody>
      </p:sp>
    </p:spTree>
    <p:extLst>
      <p:ext uri="{BB962C8B-B14F-4D97-AF65-F5344CB8AC3E}">
        <p14:creationId xmlns:p14="http://schemas.microsoft.com/office/powerpoint/2010/main" val="728498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a:t>
            </a:r>
            <a:endParaRPr lang="en-US" dirty="0"/>
          </a:p>
        </p:txBody>
      </p:sp>
      <p:sp>
        <p:nvSpPr>
          <p:cNvPr id="4" name="Slide Number Placeholder 3"/>
          <p:cNvSpPr>
            <a:spLocks noGrp="1"/>
          </p:cNvSpPr>
          <p:nvPr>
            <p:ph type="sldNum" sz="quarter" idx="11"/>
          </p:nvPr>
        </p:nvSpPr>
        <p:spPr/>
        <p:txBody>
          <a:bodyPr/>
          <a:lstStyle/>
          <a:p>
            <a:pPr>
              <a:defRPr/>
            </a:pPr>
            <a:fld id="{E8C4CF4F-2ECB-4C54-9552-FB58A436033C}" type="slidenum">
              <a:rPr lang="en-US" smtClean="0">
                <a:solidFill>
                  <a:srgbClr val="FFFFFF">
                    <a:lumMod val="50000"/>
                  </a:srgbClr>
                </a:solidFill>
              </a:rPr>
              <a:pPr>
                <a:defRPr/>
              </a:pPr>
              <a:t>6</a:t>
            </a:fld>
            <a:endParaRPr lang="en-US" dirty="0">
              <a:solidFill>
                <a:srgbClr val="808080"/>
              </a:solidFill>
            </a:endParaRPr>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24532" y="1558762"/>
            <a:ext cx="6663768" cy="4314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bwMode="auto">
          <a:xfrm>
            <a:off x="1812324" y="2800865"/>
            <a:ext cx="930875" cy="370703"/>
          </a:xfrm>
          <a:prstGeom prst="rect">
            <a:avLst/>
          </a:prstGeom>
          <a:solidFill>
            <a:srgbClr val="0070C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498955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14473" t="19856" r="17029" b="22780"/>
          <a:stretch/>
        </p:blipFill>
        <p:spPr>
          <a:xfrm>
            <a:off x="129228" y="1761065"/>
            <a:ext cx="8676105" cy="4021667"/>
          </a:xfrm>
          <a:prstGeom prst="rect">
            <a:avLst/>
          </a:prstGeom>
        </p:spPr>
      </p:pic>
      <p:sp>
        <p:nvSpPr>
          <p:cNvPr id="2" name="Title 1"/>
          <p:cNvSpPr>
            <a:spLocks noGrp="1"/>
          </p:cNvSpPr>
          <p:nvPr>
            <p:ph type="title"/>
          </p:nvPr>
        </p:nvSpPr>
        <p:spPr/>
        <p:txBody>
          <a:bodyPr/>
          <a:lstStyle/>
          <a:p>
            <a:r>
              <a:rPr lang="en-US" dirty="0" smtClean="0"/>
              <a:t>The Solution</a:t>
            </a:r>
            <a:endParaRPr lang="en-US" dirty="0"/>
          </a:p>
        </p:txBody>
      </p:sp>
      <p:sp>
        <p:nvSpPr>
          <p:cNvPr id="4" name="Slide Number Placeholder 3"/>
          <p:cNvSpPr>
            <a:spLocks noGrp="1"/>
          </p:cNvSpPr>
          <p:nvPr>
            <p:ph type="sldNum" sz="quarter" idx="11"/>
          </p:nvPr>
        </p:nvSpPr>
        <p:spPr/>
        <p:txBody>
          <a:bodyPr/>
          <a:lstStyle/>
          <a:p>
            <a:pPr>
              <a:defRPr/>
            </a:pPr>
            <a:fld id="{E8C4CF4F-2ECB-4C54-9552-FB58A436033C}" type="slidenum">
              <a:rPr lang="en-US" smtClean="0">
                <a:solidFill>
                  <a:srgbClr val="FFFFFF">
                    <a:lumMod val="50000"/>
                  </a:srgbClr>
                </a:solidFill>
              </a:rPr>
              <a:pPr>
                <a:defRPr/>
              </a:pPr>
              <a:t>7</a:t>
            </a:fld>
            <a:endParaRPr lang="en-US" dirty="0">
              <a:solidFill>
                <a:srgbClr val="808080"/>
              </a:solidFill>
            </a:endParaRPr>
          </a:p>
        </p:txBody>
      </p:sp>
    </p:spTree>
    <p:extLst>
      <p:ext uri="{BB962C8B-B14F-4D97-AF65-F5344CB8AC3E}">
        <p14:creationId xmlns:p14="http://schemas.microsoft.com/office/powerpoint/2010/main" val="958747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STEM Mission</a:t>
            </a:r>
            <a:endParaRPr lang="en-US" dirty="0"/>
          </a:p>
        </p:txBody>
      </p:sp>
      <p:sp>
        <p:nvSpPr>
          <p:cNvPr id="3" name="Content Placeholder 2"/>
          <p:cNvSpPr>
            <a:spLocks noGrp="1"/>
          </p:cNvSpPr>
          <p:nvPr>
            <p:ph idx="1"/>
          </p:nvPr>
        </p:nvSpPr>
        <p:spPr/>
        <p:txBody>
          <a:bodyPr/>
          <a:lstStyle/>
          <a:p>
            <a:r>
              <a:rPr lang="en-US" dirty="0" smtClean="0"/>
              <a:t>Encourage development of science and math skills which are essential to success in technology and engineering</a:t>
            </a:r>
          </a:p>
          <a:p>
            <a:pPr lvl="1"/>
            <a:r>
              <a:rPr lang="en-US" dirty="0" smtClean="0"/>
              <a:t>Increase awareness of education and career opportunities in STEM, industry and government </a:t>
            </a:r>
          </a:p>
          <a:p>
            <a:pPr lvl="1"/>
            <a:r>
              <a:rPr lang="en-US" dirty="0" smtClean="0"/>
              <a:t>Special emphasis on under-represented groups, minorities and females, in STEM programs</a:t>
            </a:r>
          </a:p>
          <a:p>
            <a:r>
              <a:rPr lang="en-US" dirty="0" smtClean="0"/>
              <a:t>Coordination of volunteers to serve as role models, mentors, coaches, judges at area events/competitions</a:t>
            </a:r>
          </a:p>
          <a:p>
            <a:r>
              <a:rPr lang="en-US" dirty="0" smtClean="0"/>
              <a:t>Collaboration on STEM with existing STEM outreach programs, school boards, charter schools, universities</a:t>
            </a:r>
          </a:p>
          <a:p>
            <a:r>
              <a:rPr lang="en-US" dirty="0" smtClean="0"/>
              <a:t>Manage execution of AF STEM funds to promote STEM education, programs, and awareness of Air Force; Sponsor clubs, camps, programs w/STEM focus in Middle GA</a:t>
            </a:r>
            <a:endParaRPr lang="en-US" dirty="0"/>
          </a:p>
        </p:txBody>
      </p:sp>
      <p:sp>
        <p:nvSpPr>
          <p:cNvPr id="4" name="Slide Number Placeholder 3"/>
          <p:cNvSpPr>
            <a:spLocks noGrp="1"/>
          </p:cNvSpPr>
          <p:nvPr>
            <p:ph type="sldNum" sz="quarter" idx="11"/>
          </p:nvPr>
        </p:nvSpPr>
        <p:spPr/>
        <p:txBody>
          <a:bodyPr/>
          <a:lstStyle/>
          <a:p>
            <a:pPr>
              <a:defRPr/>
            </a:pPr>
            <a:fld id="{E8C4CF4F-2ECB-4C54-9552-FB58A436033C}" type="slidenum">
              <a:rPr lang="en-US" smtClean="0">
                <a:solidFill>
                  <a:srgbClr val="FFFFFF">
                    <a:lumMod val="50000"/>
                  </a:srgbClr>
                </a:solidFill>
              </a:rPr>
              <a:pPr>
                <a:defRPr/>
              </a:pPr>
              <a:t>8</a:t>
            </a:fld>
            <a:endParaRPr lang="en-US" dirty="0">
              <a:solidFill>
                <a:srgbClr val="808080"/>
              </a:solidFill>
            </a:endParaRPr>
          </a:p>
        </p:txBody>
      </p:sp>
    </p:spTree>
    <p:extLst>
      <p:ext uri="{BB962C8B-B14F-4D97-AF65-F5344CB8AC3E}">
        <p14:creationId xmlns:p14="http://schemas.microsoft.com/office/powerpoint/2010/main" val="2889611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 STEM Certified Schools</a:t>
            </a:r>
            <a:endParaRPr lang="en-US" dirty="0"/>
          </a:p>
        </p:txBody>
      </p:sp>
      <p:sp>
        <p:nvSpPr>
          <p:cNvPr id="3" name="Content Placeholder 2"/>
          <p:cNvSpPr>
            <a:spLocks noGrp="1"/>
          </p:cNvSpPr>
          <p:nvPr>
            <p:ph idx="1"/>
          </p:nvPr>
        </p:nvSpPr>
        <p:spPr/>
        <p:txBody>
          <a:bodyPr/>
          <a:lstStyle/>
          <a:p>
            <a:r>
              <a:rPr lang="en-US" dirty="0" smtClean="0"/>
              <a:t>Georgia Department of Education – STEM Certified School</a:t>
            </a:r>
          </a:p>
          <a:p>
            <a:pPr lvl="1"/>
            <a:r>
              <a:rPr lang="en-US" dirty="0" smtClean="0"/>
              <a:t>Involves entire school, teacher education, 3+ years</a:t>
            </a:r>
          </a:p>
          <a:p>
            <a:pPr lvl="1"/>
            <a:r>
              <a:rPr lang="en-US" dirty="0" smtClean="0"/>
              <a:t>Collaboration of curricula, school-wide project</a:t>
            </a:r>
          </a:p>
          <a:p>
            <a:pPr lvl="1"/>
            <a:r>
              <a:rPr lang="en-US" dirty="0" smtClean="0"/>
              <a:t>Multiple visits by Certification Assessment Team</a:t>
            </a:r>
          </a:p>
          <a:p>
            <a:r>
              <a:rPr lang="en-US" dirty="0" smtClean="0"/>
              <a:t>Local STEM Certified Schools</a:t>
            </a:r>
          </a:p>
          <a:p>
            <a:pPr lvl="1"/>
            <a:r>
              <a:rPr lang="en-US" dirty="0" smtClean="0"/>
              <a:t>Northside Elementary, Eagle Springs Elementary Schools</a:t>
            </a:r>
          </a:p>
          <a:p>
            <a:pPr lvl="1"/>
            <a:r>
              <a:rPr lang="en-US" dirty="0" smtClean="0"/>
              <a:t>Thomson Middle, Huntington Middle Schools (in progress)</a:t>
            </a:r>
            <a:endParaRPr lang="en-US" dirty="0"/>
          </a:p>
        </p:txBody>
      </p:sp>
      <p:sp>
        <p:nvSpPr>
          <p:cNvPr id="4" name="Slide Number Placeholder 3"/>
          <p:cNvSpPr>
            <a:spLocks noGrp="1"/>
          </p:cNvSpPr>
          <p:nvPr>
            <p:ph type="sldNum" sz="quarter" idx="11"/>
          </p:nvPr>
        </p:nvSpPr>
        <p:spPr/>
        <p:txBody>
          <a:bodyPr/>
          <a:lstStyle/>
          <a:p>
            <a:pPr>
              <a:defRPr/>
            </a:pPr>
            <a:fld id="{E8C4CF4F-2ECB-4C54-9552-FB58A436033C}" type="slidenum">
              <a:rPr lang="en-US" smtClean="0">
                <a:solidFill>
                  <a:srgbClr val="FFFFFF">
                    <a:lumMod val="50000"/>
                  </a:srgbClr>
                </a:solidFill>
              </a:rPr>
              <a:pPr>
                <a:defRPr/>
              </a:pPr>
              <a:t>9</a:t>
            </a:fld>
            <a:endParaRPr lang="en-US" dirty="0">
              <a:solidFill>
                <a:srgbClr val="808080"/>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667" y="4357274"/>
            <a:ext cx="2836332" cy="189112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0802" y="4357274"/>
            <a:ext cx="4061240" cy="1891126"/>
          </a:xfrm>
          <a:prstGeom prst="rect">
            <a:avLst/>
          </a:prstGeom>
        </p:spPr>
      </p:pic>
    </p:spTree>
    <p:extLst>
      <p:ext uri="{BB962C8B-B14F-4D97-AF65-F5344CB8AC3E}">
        <p14:creationId xmlns:p14="http://schemas.microsoft.com/office/powerpoint/2010/main" val="1306056979"/>
      </p:ext>
    </p:extLst>
  </p:cSld>
  <p:clrMapOvr>
    <a:masterClrMapping/>
  </p:clrMapOvr>
</p:sld>
</file>

<file path=ppt/theme/theme1.xml><?xml version="1.0" encoding="utf-8"?>
<a:theme xmlns:a="http://schemas.openxmlformats.org/drawingml/2006/main" name="USAF(Unclas)">
  <a:themeElements>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USAF(Uncla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AF(Uncla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AF(Uncla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AF(Uncla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AF(Uncla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AF(Uncla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AF(Uncla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64704</TotalTime>
  <Words>1305</Words>
  <Application>Microsoft Office PowerPoint</Application>
  <PresentationFormat>On-screen Show (4:3)</PresentationFormat>
  <Paragraphs>196</Paragraphs>
  <Slides>24</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Century Schoolbook</vt:lpstr>
      <vt:lpstr>Eras Bold ITC</vt:lpstr>
      <vt:lpstr>Times New Roman</vt:lpstr>
      <vt:lpstr>Wingdings</vt:lpstr>
      <vt:lpstr>USAF(Unclas)</vt:lpstr>
      <vt:lpstr>PowerPoint Presentation</vt:lpstr>
      <vt:lpstr>DoD/AF Directives/Guidance</vt:lpstr>
      <vt:lpstr>S&amp;E Workforce at Robins AFB</vt:lpstr>
      <vt:lpstr>Engineering Degrees in GA</vt:lpstr>
      <vt:lpstr>Other STEM Degrees</vt:lpstr>
      <vt:lpstr>The Problem</vt:lpstr>
      <vt:lpstr>The Solution</vt:lpstr>
      <vt:lpstr>STEM Mission</vt:lpstr>
      <vt:lpstr>GA STEM Certified Schools</vt:lpstr>
      <vt:lpstr>STEM Robins Style</vt:lpstr>
      <vt:lpstr>STEM Robins Style</vt:lpstr>
      <vt:lpstr>STEM Summits</vt:lpstr>
      <vt:lpstr>AF STEM 2016 Annual Report</vt:lpstr>
      <vt:lpstr>Partners</vt:lpstr>
      <vt:lpstr>Museum of Aviation</vt:lpstr>
      <vt:lpstr>Museum of Aviation</vt:lpstr>
      <vt:lpstr>Museum of Aviation</vt:lpstr>
      <vt:lpstr>Museum of Aviation</vt:lpstr>
      <vt:lpstr>STARBASE Robins</vt:lpstr>
      <vt:lpstr>STARBASE Robins</vt:lpstr>
      <vt:lpstr>Get Involved!</vt:lpstr>
      <vt:lpstr>Questions?</vt:lpstr>
      <vt:lpstr>BACKUP Slides</vt:lpstr>
      <vt:lpstr>Topics</vt:lpstr>
    </vt:vector>
  </TitlesOfParts>
  <Company>HQ USAF/______, Pentagon, DC 20330</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Mokrovich, Justin P Maj MIL USAF AF/CVAS</dc:creator>
  <cp:lastModifiedBy>Michael Coats</cp:lastModifiedBy>
  <cp:revision>4191</cp:revision>
  <cp:lastPrinted>2016-12-01T22:16:28Z</cp:lastPrinted>
  <dcterms:created xsi:type="dcterms:W3CDTF">2000-04-26T18:38:01Z</dcterms:created>
  <dcterms:modified xsi:type="dcterms:W3CDTF">2017-03-15T15:28:17Z</dcterms:modified>
</cp:coreProperties>
</file>