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57" r:id="rId2"/>
    <p:sldId id="363" r:id="rId3"/>
    <p:sldId id="332" r:id="rId4"/>
    <p:sldId id="333" r:id="rId5"/>
    <p:sldId id="365" r:id="rId6"/>
    <p:sldId id="353" r:id="rId7"/>
    <p:sldId id="380" r:id="rId8"/>
    <p:sldId id="382" r:id="rId9"/>
    <p:sldId id="383" r:id="rId10"/>
    <p:sldId id="384" r:id="rId11"/>
    <p:sldId id="386" r:id="rId12"/>
    <p:sldId id="366" r:id="rId13"/>
    <p:sldId id="387" r:id="rId14"/>
    <p:sldId id="388" r:id="rId15"/>
    <p:sldId id="389" r:id="rId16"/>
    <p:sldId id="390" r:id="rId17"/>
    <p:sldId id="376" r:id="rId18"/>
    <p:sldId id="378" r:id="rId19"/>
    <p:sldId id="352"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2A"/>
    <a:srgbClr val="3333CC"/>
    <a:srgbClr val="EAEAEA"/>
    <a:srgbClr val="99CCFF"/>
    <a:srgbClr val="9999FF"/>
    <a:srgbClr val="000066"/>
    <a:srgbClr val="0066FF"/>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39" autoAdjust="0"/>
    <p:restoredTop sz="99859" autoAdjust="0"/>
  </p:normalViewPr>
  <p:slideViewPr>
    <p:cSldViewPr snapToGrid="0">
      <p:cViewPr varScale="1">
        <p:scale>
          <a:sx n="69" d="100"/>
          <a:sy n="69" d="100"/>
        </p:scale>
        <p:origin x="-450" y="-90"/>
      </p:cViewPr>
      <p:guideLst>
        <p:guide orient="horz" pos="4319"/>
        <p:guide pos="561"/>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780" y="138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2115" cy="465781"/>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defTabSz="927100">
              <a:defRPr sz="1200">
                <a:latin typeface="Arial" charset="0"/>
              </a:defRPr>
            </a:lvl1pPr>
          </a:lstStyle>
          <a:p>
            <a:pPr>
              <a:defRPr/>
            </a:pPr>
            <a:endParaRPr lang="en-US"/>
          </a:p>
        </p:txBody>
      </p:sp>
      <p:sp>
        <p:nvSpPr>
          <p:cNvPr id="112643" name="Rectangle 3"/>
          <p:cNvSpPr>
            <a:spLocks noGrp="1" noChangeArrowheads="1"/>
          </p:cNvSpPr>
          <p:nvPr>
            <p:ph type="dt" sz="quarter" idx="1"/>
          </p:nvPr>
        </p:nvSpPr>
        <p:spPr bwMode="auto">
          <a:xfrm>
            <a:off x="3884316" y="0"/>
            <a:ext cx="2972115" cy="465781"/>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algn="r" defTabSz="927100">
              <a:defRPr sz="1200">
                <a:latin typeface="Arial" charset="0"/>
              </a:defRPr>
            </a:lvl1pPr>
          </a:lstStyle>
          <a:p>
            <a:pPr>
              <a:defRPr/>
            </a:pPr>
            <a:endParaRPr lang="en-US"/>
          </a:p>
        </p:txBody>
      </p:sp>
      <p:sp>
        <p:nvSpPr>
          <p:cNvPr id="112644" name="Rectangle 4"/>
          <p:cNvSpPr>
            <a:spLocks noGrp="1" noChangeArrowheads="1"/>
          </p:cNvSpPr>
          <p:nvPr>
            <p:ph type="ftr" sz="quarter" idx="2"/>
          </p:nvPr>
        </p:nvSpPr>
        <p:spPr bwMode="auto">
          <a:xfrm>
            <a:off x="0" y="8830621"/>
            <a:ext cx="2972115" cy="46418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defTabSz="927100">
              <a:defRPr sz="1200">
                <a:latin typeface="Arial" charset="0"/>
              </a:defRPr>
            </a:lvl1pPr>
          </a:lstStyle>
          <a:p>
            <a:pPr>
              <a:defRPr/>
            </a:pPr>
            <a:endParaRPr lang="en-US"/>
          </a:p>
        </p:txBody>
      </p:sp>
      <p:sp>
        <p:nvSpPr>
          <p:cNvPr id="112645" name="Rectangle 5"/>
          <p:cNvSpPr>
            <a:spLocks noGrp="1" noChangeArrowheads="1"/>
          </p:cNvSpPr>
          <p:nvPr>
            <p:ph type="sldNum" sz="quarter" idx="3"/>
          </p:nvPr>
        </p:nvSpPr>
        <p:spPr bwMode="auto">
          <a:xfrm>
            <a:off x="3884316" y="8830621"/>
            <a:ext cx="2972115" cy="46418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algn="r" defTabSz="927100">
              <a:defRPr sz="1200">
                <a:latin typeface="Arial" charset="0"/>
              </a:defRPr>
            </a:lvl1pPr>
          </a:lstStyle>
          <a:p>
            <a:pPr>
              <a:defRPr/>
            </a:pPr>
            <a:fld id="{3498072B-5C9A-4ED1-BB9F-4F02A58D4E4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2115" cy="465781"/>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defTabSz="927100">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316" y="0"/>
            <a:ext cx="2972115" cy="465781"/>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algn="r" defTabSz="927100">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235509" y="4414510"/>
            <a:ext cx="5936378" cy="418402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p>
            <a:pPr lvl="0"/>
            <a:endParaRPr lang="en-US" noProof="0" dirty="0" smtClean="0"/>
          </a:p>
        </p:txBody>
      </p:sp>
      <p:sp>
        <p:nvSpPr>
          <p:cNvPr id="4102" name="Rectangle 6"/>
          <p:cNvSpPr>
            <a:spLocks noGrp="1" noChangeArrowheads="1"/>
          </p:cNvSpPr>
          <p:nvPr>
            <p:ph type="ftr" sz="quarter" idx="4"/>
          </p:nvPr>
        </p:nvSpPr>
        <p:spPr bwMode="auto">
          <a:xfrm>
            <a:off x="0" y="8830621"/>
            <a:ext cx="2972115" cy="46418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defTabSz="927100">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316" y="8830621"/>
            <a:ext cx="2972115" cy="46418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algn="r" defTabSz="927100">
              <a:defRPr sz="1200">
                <a:latin typeface="Arial" charset="0"/>
              </a:defRPr>
            </a:lvl1pPr>
          </a:lstStyle>
          <a:p>
            <a:pPr>
              <a:defRPr/>
            </a:pPr>
            <a:fld id="{3E7D1692-0A00-4A30-A89C-F7E063E5C1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6843AAC-F1E3-44BE-B240-C2881F0EC137}" type="slidenum">
              <a:rPr lang="en-US" smtClean="0">
                <a:latin typeface="Arial" pitchFamily="34" charset="0"/>
              </a:rPr>
              <a:pPr/>
              <a:t>1</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xfrm>
            <a:off x="1093788" y="665163"/>
            <a:ext cx="4648200" cy="3487737"/>
          </a:xfrm>
          <a:ln/>
        </p:spPr>
      </p:sp>
      <p:sp>
        <p:nvSpPr>
          <p:cNvPr id="24580" name="Rectangle 3"/>
          <p:cNvSpPr>
            <a:spLocks noGrp="1" noChangeArrowheads="1"/>
          </p:cNvSpPr>
          <p:nvPr>
            <p:ph type="body" idx="1"/>
          </p:nvPr>
        </p:nvSpPr>
        <p:spPr>
          <a:xfrm>
            <a:off x="913772" y="4416111"/>
            <a:ext cx="5030456" cy="4182419"/>
          </a:xfrm>
          <a:noFill/>
          <a:ln/>
        </p:spPr>
        <p:txBody>
          <a:bodyPr/>
          <a:lstStyle/>
          <a:p>
            <a:pPr eaLnBrk="1" hangingPunct="1">
              <a:lnSpc>
                <a:spcPct val="90000"/>
              </a:lnSpc>
            </a:pPr>
            <a:r>
              <a:rPr lang="en-US" sz="2000" smtClean="0">
                <a:latin typeface="Arial" pitchFamily="34" charset="0"/>
              </a:rPr>
              <a:t>I </a:t>
            </a:r>
            <a:r>
              <a:rPr lang="en-US" sz="2000" dirty="0" smtClean="0">
                <a:latin typeface="Arial" pitchFamily="34" charset="0"/>
              </a:rPr>
              <a:t>am going to give you guys some background on Robins AFB and then tell you a about our Program in Civil Engineering.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top 15 projects in our current MILCON program.  We are in the process of prioritizing the program using HQs AFMC Methodology.</a:t>
            </a:r>
            <a:endParaRPr lang="en-US" dirty="0"/>
          </a:p>
        </p:txBody>
      </p:sp>
      <p:sp>
        <p:nvSpPr>
          <p:cNvPr id="4" name="Slide Number Placeholder 3"/>
          <p:cNvSpPr>
            <a:spLocks noGrp="1"/>
          </p:cNvSpPr>
          <p:nvPr>
            <p:ph type="sldNum" sz="quarter" idx="10"/>
          </p:nvPr>
        </p:nvSpPr>
        <p:spPr/>
        <p:txBody>
          <a:bodyPr/>
          <a:lstStyle/>
          <a:p>
            <a:pPr>
              <a:defRPr/>
            </a:pPr>
            <a:fld id="{3E7D1692-0A00-4A30-A89C-F7E063E5C1A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02659"/>
            <a:fld id="{75DB4FAB-EE7A-4525-9505-B799FC170DA6}" type="slidenum">
              <a:rPr lang="en-US" smtClean="0"/>
              <a:pPr defTabSz="902659"/>
              <a:t>11</a:t>
            </a:fld>
            <a:endParaRPr lang="en-US" dirty="0" smtClean="0"/>
          </a:p>
        </p:txBody>
      </p:sp>
      <p:sp>
        <p:nvSpPr>
          <p:cNvPr id="37891" name="Rectangle 2"/>
          <p:cNvSpPr>
            <a:spLocks noGrp="1" noRot="1" noChangeAspect="1" noChangeArrowheads="1" noTextEdit="1"/>
          </p:cNvSpPr>
          <p:nvPr>
            <p:ph type="sldImg"/>
          </p:nvPr>
        </p:nvSpPr>
        <p:spPr>
          <a:xfrm>
            <a:off x="1092200" y="700088"/>
            <a:ext cx="4675188" cy="3506787"/>
          </a:xfrm>
          <a:ln/>
        </p:spPr>
      </p:sp>
      <p:sp>
        <p:nvSpPr>
          <p:cNvPr id="37892" name="Rectangle 3"/>
          <p:cNvSpPr>
            <a:spLocks noGrp="1" noChangeArrowheads="1"/>
          </p:cNvSpPr>
          <p:nvPr>
            <p:ph type="body" idx="1"/>
          </p:nvPr>
        </p:nvSpPr>
        <p:spPr>
          <a:xfrm>
            <a:off x="447262" y="4440239"/>
            <a:ext cx="5963478" cy="4130675"/>
          </a:xfrm>
          <a:noFill/>
          <a:ln/>
        </p:spPr>
        <p:txBody>
          <a:bodyPr lIns="88617" tIns="44307" rIns="88617" bIns="44307"/>
          <a:lstStyle/>
          <a:p>
            <a:pPr eaLnBrk="1" hangingPunct="1">
              <a:spcBef>
                <a:spcPct val="0"/>
              </a:spcBef>
            </a:pPr>
            <a:r>
              <a:rPr lang="en-US" sz="1800" dirty="0" smtClean="0"/>
              <a:t>These are the locations for MILCONs from other MAJCOMs.  Both the 689</a:t>
            </a:r>
            <a:r>
              <a:rPr lang="en-US" sz="1800" baseline="30000" dirty="0" smtClean="0"/>
              <a:t>th</a:t>
            </a:r>
            <a:r>
              <a:rPr lang="en-US" sz="1800" dirty="0" smtClean="0"/>
              <a:t> and AFRC have campus concepts which will house their operations/organizations all in one location.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14400" y="4414177"/>
            <a:ext cx="5029200" cy="4184993"/>
          </a:xfrm>
          <a:noFill/>
          <a:ln/>
        </p:spPr>
        <p:txBody>
          <a:bodyPr lIns="93332" tIns="46666" rIns="93332" bIns="46666"/>
          <a:lstStyle/>
          <a:p>
            <a:pPr>
              <a:spcBef>
                <a:spcPct val="0"/>
              </a:spcBef>
            </a:pPr>
            <a:r>
              <a:rPr lang="en-US" dirty="0" smtClean="0"/>
              <a:t>This is what our SRM program looks like historically and our projection thru FY12.  Please note the jump in FY09 was due to the $36M we received in Stimulus or  American </a:t>
            </a:r>
            <a:r>
              <a:rPr lang="en-US" smtClean="0"/>
              <a:t>Recovery and Reinvestment  Act.</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22845"/>
            <a:fld id="{FDB27A50-6E98-47B6-9E8D-15B958935057}" type="slidenum">
              <a:rPr lang="en-US" smtClean="0">
                <a:latin typeface="Arial" pitchFamily="34" charset="0"/>
              </a:rPr>
              <a:pPr defTabSz="922845"/>
              <a:t>13</a:t>
            </a:fld>
            <a:endParaRPr lang="en-US" dirty="0" smtClean="0">
              <a:latin typeface="Arial" pitchFamily="34" charset="0"/>
            </a:endParaRPr>
          </a:p>
        </p:txBody>
      </p:sp>
      <p:sp>
        <p:nvSpPr>
          <p:cNvPr id="26627" name="Rectangle 2"/>
          <p:cNvSpPr>
            <a:spLocks noGrp="1" noRot="1" noChangeAspect="1" noChangeArrowheads="1" noTextEdit="1"/>
          </p:cNvSpPr>
          <p:nvPr>
            <p:ph type="sldImg"/>
          </p:nvPr>
        </p:nvSpPr>
        <p:spPr>
          <a:xfrm>
            <a:off x="1123950" y="703263"/>
            <a:ext cx="4670425" cy="3503612"/>
          </a:xfrm>
          <a:ln/>
        </p:spPr>
      </p:sp>
      <p:sp>
        <p:nvSpPr>
          <p:cNvPr id="26628" name="Rectangle 3"/>
          <p:cNvSpPr>
            <a:spLocks noGrp="1" noChangeArrowheads="1"/>
          </p:cNvSpPr>
          <p:nvPr>
            <p:ph type="body" idx="1"/>
          </p:nvPr>
        </p:nvSpPr>
        <p:spPr>
          <a:xfrm>
            <a:off x="914816" y="4439956"/>
            <a:ext cx="5028370" cy="4129967"/>
          </a:xfrm>
          <a:noFill/>
          <a:ln/>
        </p:spPr>
        <p:txBody>
          <a:bodyPr/>
          <a:lstStyle/>
          <a:p>
            <a:pPr eaLnBrk="1" hangingPunct="1"/>
            <a:r>
              <a:rPr lang="en-US" dirty="0" smtClean="0">
                <a:latin typeface="Arial" pitchFamily="34" charset="0"/>
              </a:rPr>
              <a:t>Here and on the next slide is a list of the Top 20 SRM projects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22845"/>
            <a:fld id="{FDB27A50-6E98-47B6-9E8D-15B958935057}" type="slidenum">
              <a:rPr lang="en-US" smtClean="0">
                <a:latin typeface="Arial" pitchFamily="34" charset="0"/>
              </a:rPr>
              <a:pPr defTabSz="922845"/>
              <a:t>14</a:t>
            </a:fld>
            <a:endParaRPr lang="en-US" dirty="0" smtClean="0">
              <a:latin typeface="Arial" pitchFamily="34" charset="0"/>
            </a:endParaRPr>
          </a:p>
        </p:txBody>
      </p:sp>
      <p:sp>
        <p:nvSpPr>
          <p:cNvPr id="26627" name="Rectangle 2"/>
          <p:cNvSpPr>
            <a:spLocks noGrp="1" noRot="1" noChangeAspect="1" noChangeArrowheads="1" noTextEdit="1"/>
          </p:cNvSpPr>
          <p:nvPr>
            <p:ph type="sldImg"/>
          </p:nvPr>
        </p:nvSpPr>
        <p:spPr>
          <a:xfrm>
            <a:off x="1123950" y="703263"/>
            <a:ext cx="4670425" cy="3503612"/>
          </a:xfrm>
          <a:ln/>
        </p:spPr>
      </p:sp>
      <p:sp>
        <p:nvSpPr>
          <p:cNvPr id="26628" name="Rectangle 3"/>
          <p:cNvSpPr>
            <a:spLocks noGrp="1" noChangeArrowheads="1"/>
          </p:cNvSpPr>
          <p:nvPr>
            <p:ph type="body" idx="1"/>
          </p:nvPr>
        </p:nvSpPr>
        <p:spPr>
          <a:xfrm>
            <a:off x="914816" y="4439956"/>
            <a:ext cx="5028370" cy="4129967"/>
          </a:xfrm>
          <a:noFill/>
          <a:ln/>
        </p:spPr>
        <p:txBody>
          <a:bodyPr/>
          <a:lstStyle/>
          <a:p>
            <a:pPr eaLnBrk="1" hangingPunct="1"/>
            <a:r>
              <a:rPr lang="en-US" dirty="0" smtClean="0">
                <a:latin typeface="Arial" pitchFamily="34" charset="0"/>
              </a:rPr>
              <a:t>Here is a list of the SRM projects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FY11 DMAG minor construction projects.  We currently are in the process of getting the design completed for the first five and have just started working the last two.  The 402</a:t>
            </a:r>
            <a:r>
              <a:rPr lang="en-US" baseline="30000" dirty="0" smtClean="0"/>
              <a:t>nd</a:t>
            </a:r>
            <a:r>
              <a:rPr lang="en-US" dirty="0" smtClean="0"/>
              <a:t> Maintenance Wing manages these funds and prioritizes the minor construction program.  78 CEG manages the contracting and construction for these projects.</a:t>
            </a:r>
            <a:endParaRPr lang="en-US" dirty="0"/>
          </a:p>
        </p:txBody>
      </p:sp>
      <p:sp>
        <p:nvSpPr>
          <p:cNvPr id="4" name="Slide Number Placeholder 3"/>
          <p:cNvSpPr>
            <a:spLocks noGrp="1"/>
          </p:cNvSpPr>
          <p:nvPr>
            <p:ph type="sldNum" sz="quarter" idx="10"/>
          </p:nvPr>
        </p:nvSpPr>
        <p:spPr/>
        <p:txBody>
          <a:bodyPr/>
          <a:lstStyle/>
          <a:p>
            <a:pPr>
              <a:defRPr/>
            </a:pPr>
            <a:fld id="{3E7D1692-0A00-4A30-A89C-F7E063E5C1A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FY11 Maintenance and Repair program for DMAG funded projects.  Again 78 CEG works with the 402</a:t>
            </a:r>
            <a:r>
              <a:rPr lang="en-US" baseline="30000" dirty="0" smtClean="0"/>
              <a:t>nd</a:t>
            </a:r>
            <a:r>
              <a:rPr lang="en-US" dirty="0" smtClean="0"/>
              <a:t> MXW to contract and construct their prioritized projects.</a:t>
            </a:r>
            <a:endParaRPr lang="en-US" dirty="0"/>
          </a:p>
        </p:txBody>
      </p:sp>
      <p:sp>
        <p:nvSpPr>
          <p:cNvPr id="4" name="Slide Number Placeholder 3"/>
          <p:cNvSpPr>
            <a:spLocks noGrp="1"/>
          </p:cNvSpPr>
          <p:nvPr>
            <p:ph type="sldNum" sz="quarter" idx="10"/>
          </p:nvPr>
        </p:nvSpPr>
        <p:spPr/>
        <p:txBody>
          <a:bodyPr/>
          <a:lstStyle/>
          <a:p>
            <a:pPr>
              <a:defRPr/>
            </a:pPr>
            <a:fld id="{3E7D1692-0A00-4A30-A89C-F7E063E5C1A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2926"/>
            <a:fld id="{46D803CD-2046-4F26-8E39-7B3D55C6BB8E}" type="slidenum">
              <a:rPr lang="en-US" smtClean="0">
                <a:latin typeface="Arial" pitchFamily="34" charset="0"/>
              </a:rPr>
              <a:pPr defTabSz="922926"/>
              <a:t>17</a:t>
            </a:fld>
            <a:endParaRPr lang="en-US" dirty="0"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latin typeface="Arial" pitchFamily="34" charset="0"/>
              </a:rPr>
              <a:t>This is a snapshot of our O&amp;M program which includes our service contracts and the environmental projects.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2926"/>
            <a:fld id="{960DE2D7-5471-4E2E-9E93-8594F96453A5}" type="slidenum">
              <a:rPr lang="en-US" smtClean="0">
                <a:latin typeface="Arial" pitchFamily="34" charset="0"/>
              </a:rPr>
              <a:pPr defTabSz="922926"/>
              <a:t>18</a:t>
            </a:fld>
            <a:endParaRPr lang="en-US" dirty="0" smtClean="0">
              <a:latin typeface="Arial" pitchFamily="34" charset="0"/>
            </a:endParaRPr>
          </a:p>
        </p:txBody>
      </p:sp>
      <p:sp>
        <p:nvSpPr>
          <p:cNvPr id="31747" name="Rectangle 2"/>
          <p:cNvSpPr>
            <a:spLocks noGrp="1" noRot="1" noChangeAspect="1" noChangeArrowheads="1" noTextEdit="1"/>
          </p:cNvSpPr>
          <p:nvPr>
            <p:ph type="sldImg"/>
          </p:nvPr>
        </p:nvSpPr>
        <p:spPr>
          <a:xfrm>
            <a:off x="1103313" y="696913"/>
            <a:ext cx="4649787" cy="3487737"/>
          </a:xfrm>
          <a:ln/>
        </p:spPr>
      </p:sp>
      <p:sp>
        <p:nvSpPr>
          <p:cNvPr id="31748" name="Rectangle 3"/>
          <p:cNvSpPr>
            <a:spLocks noGrp="1" noChangeArrowheads="1"/>
          </p:cNvSpPr>
          <p:nvPr>
            <p:ph type="body" idx="1"/>
          </p:nvPr>
        </p:nvSpPr>
        <p:spPr>
          <a:noFill/>
          <a:ln/>
        </p:spPr>
        <p:txBody>
          <a:bodyPr/>
          <a:lstStyle/>
          <a:p>
            <a:pPr eaLnBrk="1" hangingPunct="1"/>
            <a:r>
              <a:rPr lang="en-US" dirty="0" smtClean="0">
                <a:latin typeface="Arial" pitchFamily="34" charset="0"/>
              </a:rPr>
              <a:t>To wrap up these are our current and projected IDIQ contracts.  Asterisks denote  the contracts we are currently working to re-compete.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50813" y="652463"/>
            <a:ext cx="6451600" cy="4840287"/>
          </a:xfrm>
          <a:ln/>
        </p:spPr>
      </p:sp>
      <p:sp>
        <p:nvSpPr>
          <p:cNvPr id="44035" name="Notes Placeholder 2"/>
          <p:cNvSpPr>
            <a:spLocks noGrp="1"/>
          </p:cNvSpPr>
          <p:nvPr>
            <p:ph type="body" idx="1"/>
          </p:nvPr>
        </p:nvSpPr>
        <p:spPr>
          <a:xfrm>
            <a:off x="414495" y="5646987"/>
            <a:ext cx="5953648" cy="3153221"/>
          </a:xfrm>
          <a:noFill/>
          <a:ln/>
        </p:spPr>
        <p:txBody>
          <a:bodyPr lIns="90561" tIns="45285" rIns="90561" bIns="45285"/>
          <a:lstStyle/>
          <a:p>
            <a:r>
              <a:rPr lang="en-US" sz="2000" dirty="0" smtClean="0">
                <a:latin typeface="Arial" pitchFamily="34" charset="0"/>
              </a:rPr>
              <a:t>Does anyone have any questions?  </a:t>
            </a:r>
          </a:p>
        </p:txBody>
      </p:sp>
      <p:sp>
        <p:nvSpPr>
          <p:cNvPr id="44036" name="Slide Number Placeholder 3"/>
          <p:cNvSpPr txBox="1">
            <a:spLocks noGrp="1"/>
          </p:cNvSpPr>
          <p:nvPr/>
        </p:nvSpPr>
        <p:spPr bwMode="auto">
          <a:xfrm>
            <a:off x="3885887" y="8801809"/>
            <a:ext cx="2972114" cy="467381"/>
          </a:xfrm>
          <a:prstGeom prst="rect">
            <a:avLst/>
          </a:prstGeom>
          <a:noFill/>
          <a:ln w="9525">
            <a:noFill/>
            <a:miter lim="800000"/>
            <a:headEnd/>
            <a:tailEnd/>
          </a:ln>
        </p:spPr>
        <p:txBody>
          <a:bodyPr lIns="90561" tIns="45285" rIns="90561" bIns="45285" anchor="b"/>
          <a:lstStyle/>
          <a:p>
            <a:pPr algn="r" defTabSz="906463" eaLnBrk="0" hangingPunct="0"/>
            <a:fld id="{A33ACD14-ABEB-4CED-83DA-42A69399FB55}" type="slidenum">
              <a:rPr lang="en-US" sz="1200" b="1"/>
              <a:pPr algn="r" defTabSz="906463" eaLnBrk="0" hangingPunct="0"/>
              <a:t>19</a:t>
            </a:fld>
            <a:endParaRPr lang="en-US" sz="12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F3DA6DE9-05D8-4A14-9AE8-2264ED2CE36F}" type="slidenum">
              <a:rPr lang="en-US" smtClean="0">
                <a:latin typeface="Arial" pitchFamily="34" charset="0"/>
              </a:rPr>
              <a:pPr>
                <a:defRPr/>
              </a:pPr>
              <a:t>2</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smtClean="0"/>
              <a:t>This is an overview of my presentation today.  I will discuss some background about Robins, the ABW and the CEG.  Then I will move on to our program beginning w/ MILCONs, then SRM, our DMAG Program, O&amp;M and finally a list of our IDIQ contracts.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FF3F266-150A-4B68-9F70-12EBE783A912}" type="slidenum">
              <a:rPr lang="en-US" smtClean="0">
                <a:latin typeface="Arial" pitchFamily="34" charset="0"/>
              </a:rPr>
              <a:pPr/>
              <a:t>3</a:t>
            </a:fld>
            <a:endParaRPr lang="en-US" smtClean="0">
              <a:latin typeface="Arial" pitchFamily="34" charset="0"/>
            </a:endParaRPr>
          </a:p>
        </p:txBody>
      </p:sp>
      <p:sp>
        <p:nvSpPr>
          <p:cNvPr id="25603" name="Rectangle 2"/>
          <p:cNvSpPr>
            <a:spLocks noGrp="1" noRot="1" noChangeAspect="1" noChangeArrowheads="1" noTextEdit="1"/>
          </p:cNvSpPr>
          <p:nvPr>
            <p:ph type="sldImg"/>
          </p:nvPr>
        </p:nvSpPr>
        <p:spPr>
          <a:xfrm>
            <a:off x="1112838" y="698500"/>
            <a:ext cx="4649787" cy="3489325"/>
          </a:xfrm>
          <a:ln/>
        </p:spPr>
      </p:sp>
      <p:sp>
        <p:nvSpPr>
          <p:cNvPr id="25604" name="Rectangle 3"/>
          <p:cNvSpPr>
            <a:spLocks noGrp="1" noChangeArrowheads="1"/>
          </p:cNvSpPr>
          <p:nvPr>
            <p:ph type="body" idx="1"/>
          </p:nvPr>
        </p:nvSpPr>
        <p:spPr>
          <a:xfrm>
            <a:off x="149156" y="4190423"/>
            <a:ext cx="6559690" cy="5258037"/>
          </a:xfrm>
          <a:noFill/>
          <a:ln/>
        </p:spPr>
        <p:txBody>
          <a:bodyPr lIns="92928" tIns="46467" rIns="92928" bIns="46467"/>
          <a:lstStyle/>
          <a:p>
            <a:pPr eaLnBrk="1" hangingPunct="1"/>
            <a:r>
              <a:rPr lang="en-US" smtClean="0">
                <a:latin typeface="Arial" pitchFamily="34" charset="0"/>
              </a:rPr>
              <a:t>- </a:t>
            </a:r>
            <a:r>
              <a:rPr lang="en-US" sz="1800" smtClean="0">
                <a:latin typeface="Arial" pitchFamily="34" charset="0"/>
              </a:rPr>
              <a:t>Depot activities began here in 1941 when the base was established as Army Air Depot.</a:t>
            </a:r>
            <a:r>
              <a:rPr lang="en-US" smtClean="0">
                <a:latin typeface="Arial" pitchFamily="34" charset="0"/>
              </a:rPr>
              <a:t>  </a:t>
            </a:r>
          </a:p>
          <a:p>
            <a:pPr eaLnBrk="1" hangingPunct="1"/>
            <a:r>
              <a:rPr lang="en-US" smtClean="0">
                <a:latin typeface="Arial" pitchFamily="34" charset="0"/>
              </a:rPr>
              <a:t>At the time, the city was named Wellston.  General Warner Robins was  a former Commander of the Material Division, which preceded today’s AFMC.  He was  a mentor of Col Charles Thomas, who as assigned the job of building this base.  Col Thomas had been an aide to General Robins and, in his honor, pushed to have the base named after the general. Since the convention for naming the Logistic Centers after the name of the town it was in, Col Thomas petitioned to the city of Wellston to change its name to Warner Robins, which it did.  </a:t>
            </a:r>
          </a:p>
          <a:p>
            <a:pPr eaLnBrk="1" hangingPunct="1"/>
            <a:r>
              <a:rPr lang="en-US" b="1" smtClean="0">
                <a:latin typeface="Arial" pitchFamily="34" charset="0"/>
              </a:rPr>
              <a:t>- </a:t>
            </a:r>
            <a:r>
              <a:rPr lang="en-US" sz="1800" smtClean="0">
                <a:latin typeface="Arial" pitchFamily="34" charset="0"/>
              </a:rPr>
              <a:t>The base is located on 8,200 acres of land.</a:t>
            </a:r>
          </a:p>
          <a:p>
            <a:pPr eaLnBrk="1" hangingPunct="1">
              <a:buFontTx/>
              <a:buChar char="-"/>
            </a:pPr>
            <a:r>
              <a:rPr lang="en-US" sz="1800" smtClean="0">
                <a:latin typeface="Arial" pitchFamily="34" charset="0"/>
              </a:rPr>
              <a:t> We have the longest runway in the state at 12,000 ft </a:t>
            </a:r>
          </a:p>
          <a:p>
            <a:pPr eaLnBrk="1" hangingPunct="1">
              <a:buFontTx/>
              <a:buChar char="-"/>
            </a:pPr>
            <a:r>
              <a:rPr lang="en-US" sz="1800" smtClean="0">
                <a:latin typeface="Arial" pitchFamily="34" charset="0"/>
              </a:rPr>
              <a:t>The base has a huge economic impact on the state of Georgia of over $4B per year.</a:t>
            </a:r>
          </a:p>
          <a:p>
            <a:pPr eaLnBrk="1" hangingPunct="1">
              <a:buFontTx/>
              <a:buChar char="-"/>
            </a:pPr>
            <a:r>
              <a:rPr lang="en-US" sz="1800" smtClean="0">
                <a:latin typeface="Arial" pitchFamily="34" charset="0"/>
              </a:rPr>
              <a:t> Robins is Georgia’s largest industrial complex – so when you hear that “everyone works on base” it’s because they 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4DEC04B-4D56-4602-80DF-FE1E1C161B12}" type="slidenum">
              <a:rPr lang="en-US" smtClean="0">
                <a:latin typeface="Arial" pitchFamily="34" charset="0"/>
              </a:rPr>
              <a:pPr/>
              <a:t>4</a:t>
            </a:fld>
            <a:endParaRPr lang="en-US" smtClean="0">
              <a:latin typeface="Arial" pitchFamily="34" charset="0"/>
            </a:endParaRPr>
          </a:p>
        </p:txBody>
      </p:sp>
      <p:sp>
        <p:nvSpPr>
          <p:cNvPr id="26627" name="Rectangle 2"/>
          <p:cNvSpPr>
            <a:spLocks noGrp="1" noRot="1" noChangeAspect="1" noChangeArrowheads="1" noTextEdit="1"/>
          </p:cNvSpPr>
          <p:nvPr>
            <p:ph type="sldImg"/>
          </p:nvPr>
        </p:nvSpPr>
        <p:spPr>
          <a:xfrm>
            <a:off x="1106488" y="696913"/>
            <a:ext cx="4648200" cy="3486150"/>
          </a:xfrm>
          <a:ln/>
        </p:spPr>
      </p:sp>
      <p:sp>
        <p:nvSpPr>
          <p:cNvPr id="26628" name="Rectangle 3"/>
          <p:cNvSpPr>
            <a:spLocks noGrp="1" noChangeArrowheads="1"/>
          </p:cNvSpPr>
          <p:nvPr>
            <p:ph type="body" idx="1"/>
          </p:nvPr>
        </p:nvSpPr>
        <p:spPr>
          <a:xfrm>
            <a:off x="0" y="4416111"/>
            <a:ext cx="6858000" cy="4184020"/>
          </a:xfrm>
          <a:noFill/>
          <a:ln/>
        </p:spPr>
        <p:txBody>
          <a:bodyPr/>
          <a:lstStyle/>
          <a:p>
            <a:pPr eaLnBrk="1" hangingPunct="1">
              <a:lnSpc>
                <a:spcPct val="80000"/>
              </a:lnSpc>
            </a:pPr>
            <a:r>
              <a:rPr lang="en-US" sz="1800" dirty="0" smtClean="0">
                <a:latin typeface="Arial" pitchFamily="34" charset="0"/>
              </a:rPr>
              <a:t>Depot level maintenance </a:t>
            </a:r>
          </a:p>
          <a:p>
            <a:pPr lvl="1" eaLnBrk="1" hangingPunct="1">
              <a:lnSpc>
                <a:spcPct val="80000"/>
              </a:lnSpc>
              <a:spcBef>
                <a:spcPct val="0"/>
              </a:spcBef>
            </a:pPr>
            <a:r>
              <a:rPr lang="en-US" sz="1800" dirty="0" smtClean="0">
                <a:latin typeface="Arial" pitchFamily="34" charset="0"/>
              </a:rPr>
              <a:t>F-15 Eagle</a:t>
            </a:r>
          </a:p>
          <a:p>
            <a:pPr lvl="1" eaLnBrk="1" hangingPunct="1">
              <a:lnSpc>
                <a:spcPct val="80000"/>
              </a:lnSpc>
              <a:spcBef>
                <a:spcPct val="0"/>
              </a:spcBef>
            </a:pPr>
            <a:r>
              <a:rPr lang="en-US" sz="1800" dirty="0" smtClean="0">
                <a:latin typeface="Arial" pitchFamily="34" charset="0"/>
              </a:rPr>
              <a:t>C-130 Hercules</a:t>
            </a:r>
          </a:p>
          <a:p>
            <a:pPr lvl="1" eaLnBrk="1" hangingPunct="1">
              <a:lnSpc>
                <a:spcPct val="80000"/>
              </a:lnSpc>
              <a:spcBef>
                <a:spcPct val="0"/>
              </a:spcBef>
            </a:pPr>
            <a:r>
              <a:rPr lang="en-US" sz="1800" dirty="0" smtClean="0">
                <a:latin typeface="Arial" pitchFamily="34" charset="0"/>
              </a:rPr>
              <a:t>C-5 Galaxy</a:t>
            </a:r>
          </a:p>
          <a:p>
            <a:pPr lvl="1" eaLnBrk="1" hangingPunct="1">
              <a:lnSpc>
                <a:spcPct val="80000"/>
              </a:lnSpc>
              <a:spcBef>
                <a:spcPct val="0"/>
              </a:spcBef>
            </a:pPr>
            <a:r>
              <a:rPr lang="en-US" sz="1800" dirty="0" smtClean="0">
                <a:latin typeface="Arial" pitchFamily="34" charset="0"/>
              </a:rPr>
              <a:t>C-17 </a:t>
            </a:r>
            <a:r>
              <a:rPr lang="en-US" sz="1800" dirty="0" err="1" smtClean="0">
                <a:latin typeface="Arial" pitchFamily="34" charset="0"/>
              </a:rPr>
              <a:t>Globemaster</a:t>
            </a:r>
            <a:endParaRPr lang="en-US" sz="1800" dirty="0" smtClean="0">
              <a:latin typeface="Arial" pitchFamily="34" charset="0"/>
            </a:endParaRPr>
          </a:p>
          <a:p>
            <a:pPr eaLnBrk="1" hangingPunct="1">
              <a:lnSpc>
                <a:spcPct val="80000"/>
              </a:lnSpc>
            </a:pPr>
            <a:r>
              <a:rPr lang="en-US" sz="1800" dirty="0" smtClean="0">
                <a:latin typeface="Arial" pitchFamily="34" charset="0"/>
              </a:rPr>
              <a:t>Avionics manufacture/repair - aircraft worldwide</a:t>
            </a:r>
          </a:p>
          <a:p>
            <a:pPr eaLnBrk="1" hangingPunct="1">
              <a:lnSpc>
                <a:spcPct val="80000"/>
              </a:lnSpc>
            </a:pPr>
            <a:r>
              <a:rPr lang="en-US" sz="1800" dirty="0" smtClean="0">
                <a:latin typeface="Arial" pitchFamily="34" charset="0"/>
              </a:rPr>
              <a:t>Aircraft/helicopter/drones/missile component design/development &amp; manufacture/repair </a:t>
            </a:r>
          </a:p>
          <a:p>
            <a:pPr eaLnBrk="1" hangingPunct="1">
              <a:lnSpc>
                <a:spcPct val="80000"/>
              </a:lnSpc>
            </a:pPr>
            <a:endParaRPr lang="en-US" sz="1800" dirty="0" smtClean="0">
              <a:latin typeface="Arial" pitchFamily="34" charset="0"/>
            </a:endParaRPr>
          </a:p>
          <a:p>
            <a:pPr eaLnBrk="1" hangingPunct="1">
              <a:lnSpc>
                <a:spcPct val="80000"/>
              </a:lnSpc>
            </a:pPr>
            <a:r>
              <a:rPr lang="en-US" sz="1800" dirty="0" smtClean="0">
                <a:latin typeface="Arial" pitchFamily="34" charset="0"/>
              </a:rPr>
              <a:t>Another large part of our mission at this ALC is comprised of Purchasing and Supply Chain Management, Product Support/Sustainment and Force Deployment. Not only do our people themselves deploy, we have supported deployments of a multitude of forces during Operation Iraqi Freedom,  </a:t>
            </a:r>
          </a:p>
          <a:p>
            <a:pPr eaLnBrk="1" hangingPunct="1">
              <a:lnSpc>
                <a:spcPct val="80000"/>
              </a:lnSpc>
            </a:pPr>
            <a:r>
              <a:rPr lang="en-US" sz="1800" dirty="0" smtClean="0">
                <a:latin typeface="Arial" pitchFamily="34" charset="0"/>
              </a:rPr>
              <a:t>We also have 39 associate Units like HQ AFRC, 5</a:t>
            </a:r>
            <a:r>
              <a:rPr lang="en-US" sz="1800" baseline="30000" dirty="0" smtClean="0">
                <a:latin typeface="Arial" pitchFamily="34" charset="0"/>
              </a:rPr>
              <a:t>th</a:t>
            </a:r>
            <a:r>
              <a:rPr lang="en-US" sz="1800" dirty="0" smtClean="0">
                <a:latin typeface="Arial" pitchFamily="34" charset="0"/>
              </a:rPr>
              <a:t> CCG, 116</a:t>
            </a:r>
            <a:r>
              <a:rPr lang="en-US" sz="1800" baseline="30000" dirty="0" smtClean="0">
                <a:latin typeface="Arial" pitchFamily="34" charset="0"/>
              </a:rPr>
              <a:t>th</a:t>
            </a:r>
            <a:r>
              <a:rPr lang="en-US" sz="1800" dirty="0" smtClean="0">
                <a:latin typeface="Arial" pitchFamily="34" charset="0"/>
              </a:rPr>
              <a:t> Joint Stars ACW, and the Defense Logistics Agency (DLA)</a:t>
            </a:r>
          </a:p>
          <a:p>
            <a:pPr eaLnBrk="1" hangingPunct="1">
              <a:lnSpc>
                <a:spcPct val="80000"/>
              </a:lnSpc>
            </a:pPr>
            <a:endParaRPr lang="en-US" sz="1800" dirty="0" smtClean="0">
              <a:latin typeface="Arial" pitchFamily="34" charset="0"/>
            </a:endParaRPr>
          </a:p>
          <a:p>
            <a:pPr eaLnBrk="1" hangingPunct="1">
              <a:lnSpc>
                <a:spcPct val="80000"/>
              </a:lnSpc>
            </a:pPr>
            <a:endParaRPr lang="en-US" sz="1800" dirty="0" smtClean="0">
              <a:latin typeface="Arial" pitchFamily="34" charset="0"/>
            </a:endParaRPr>
          </a:p>
          <a:p>
            <a:pPr eaLnBrk="1" hangingPunct="1">
              <a:lnSpc>
                <a:spcPct val="80000"/>
              </a:lnSpc>
            </a:pPr>
            <a:endParaRPr lang="en-US" sz="1600"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22363" y="698500"/>
            <a:ext cx="4649787" cy="3489325"/>
          </a:xfrm>
          <a:ln/>
        </p:spPr>
      </p:sp>
      <p:sp>
        <p:nvSpPr>
          <p:cNvPr id="173059" name="Rectangle 3"/>
          <p:cNvSpPr>
            <a:spLocks noGrp="1" noChangeArrowheads="1"/>
          </p:cNvSpPr>
          <p:nvPr>
            <p:ph type="body" idx="1"/>
          </p:nvPr>
        </p:nvSpPr>
        <p:spPr>
          <a:xfrm>
            <a:off x="910632" y="4416111"/>
            <a:ext cx="5036736" cy="4182419"/>
          </a:xfrm>
        </p:spPr>
        <p:txBody>
          <a:bodyPr/>
          <a:lstStyle/>
          <a:p>
            <a:pPr>
              <a:lnSpc>
                <a:spcPct val="90000"/>
              </a:lnSpc>
            </a:pPr>
            <a:endParaRPr lang="en-US" dirty="0"/>
          </a:p>
          <a:p>
            <a:pPr>
              <a:lnSpc>
                <a:spcPct val="90000"/>
              </a:lnSpc>
            </a:pPr>
            <a:r>
              <a:rPr lang="en-US" dirty="0"/>
              <a:t>The </a:t>
            </a:r>
            <a:r>
              <a:rPr lang="en-US" b="1" u="sng" dirty="0"/>
              <a:t>78</a:t>
            </a:r>
            <a:r>
              <a:rPr lang="en-US" b="1" u="sng" baseline="30000" dirty="0"/>
              <a:t>th</a:t>
            </a:r>
            <a:r>
              <a:rPr lang="en-US" b="1" u="sng" dirty="0"/>
              <a:t> Air Base Wing</a:t>
            </a:r>
            <a:r>
              <a:rPr lang="en-US" dirty="0"/>
              <a:t> is responsible for all support services and facilities on Robins AFB, the first and foremost part of their mission is to provide combat ready war-fighting forces for deployment to war-fighting commands around the world.  Additionally, the 78</a:t>
            </a:r>
            <a:r>
              <a:rPr lang="en-US" baseline="30000" dirty="0"/>
              <a:t>th</a:t>
            </a:r>
            <a:r>
              <a:rPr lang="en-US" dirty="0"/>
              <a:t> Air Base Wing provides services for the Warner Robins Air Logistics Center and the entire Robins Air Force Base community. </a:t>
            </a:r>
            <a:r>
              <a:rPr lang="en-US" dirty="0" smtClean="0"/>
              <a:t> The 78</a:t>
            </a:r>
            <a:r>
              <a:rPr lang="en-US" baseline="30000" dirty="0" smtClean="0"/>
              <a:t>th</a:t>
            </a:r>
            <a:r>
              <a:rPr lang="en-US" dirty="0" smtClean="0"/>
              <a:t> ABW is led by Wing Commander Col Carl Buhler  who is also designated as the Installation Commander.</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xfrm>
            <a:off x="0" y="4414510"/>
            <a:ext cx="6858000" cy="4184020"/>
          </a:xfrm>
          <a:noFill/>
          <a:ln/>
        </p:spPr>
        <p:txBody>
          <a:bodyPr/>
          <a:lstStyle/>
          <a:p>
            <a:pPr>
              <a:spcBef>
                <a:spcPct val="0"/>
              </a:spcBef>
              <a:buFontTx/>
              <a:buChar char="-"/>
            </a:pPr>
            <a:r>
              <a:rPr lang="en-US" sz="2000" dirty="0" smtClean="0">
                <a:latin typeface="Times New Roman" pitchFamily="18" charset="0"/>
                <a:cs typeface="Times New Roman" pitchFamily="18" charset="0"/>
              </a:rPr>
              <a:t>The 78th Civil Engineer Group (CEG) provides:</a:t>
            </a:r>
          </a:p>
          <a:p>
            <a:pPr>
              <a:spcBef>
                <a:spcPct val="0"/>
              </a:spcBef>
              <a:buFontTx/>
              <a:buChar char="-"/>
            </a:pPr>
            <a:r>
              <a:rPr lang="en-US" sz="2000" dirty="0" smtClean="0">
                <a:latin typeface="Times New Roman" pitchFamily="18" charset="0"/>
                <a:cs typeface="Times New Roman" pitchFamily="18" charset="0"/>
              </a:rPr>
              <a:t>Engineering and design</a:t>
            </a:r>
          </a:p>
          <a:p>
            <a:pPr>
              <a:spcBef>
                <a:spcPct val="0"/>
              </a:spcBef>
              <a:buFontTx/>
              <a:buChar char="-"/>
            </a:pPr>
            <a:r>
              <a:rPr lang="en-US" sz="2000" dirty="0" smtClean="0">
                <a:latin typeface="Times New Roman" pitchFamily="18" charset="0"/>
                <a:cs typeface="Times New Roman" pitchFamily="18" charset="0"/>
              </a:rPr>
              <a:t>fire protection services</a:t>
            </a:r>
          </a:p>
          <a:p>
            <a:pPr>
              <a:spcBef>
                <a:spcPct val="0"/>
              </a:spcBef>
              <a:buFontTx/>
              <a:buChar char="-"/>
            </a:pPr>
            <a:r>
              <a:rPr lang="en-US" sz="2000" dirty="0" smtClean="0">
                <a:latin typeface="Times New Roman" pitchFamily="18" charset="0"/>
                <a:cs typeface="Times New Roman" pitchFamily="18" charset="0"/>
              </a:rPr>
              <a:t>emergency management</a:t>
            </a:r>
          </a:p>
          <a:p>
            <a:pPr>
              <a:spcBef>
                <a:spcPct val="0"/>
              </a:spcBef>
              <a:buFontTx/>
              <a:buChar char="-"/>
            </a:pPr>
            <a:r>
              <a:rPr lang="en-US" sz="2000" dirty="0" smtClean="0">
                <a:latin typeface="Times New Roman" pitchFamily="18" charset="0"/>
                <a:cs typeface="Times New Roman" pitchFamily="18" charset="0"/>
              </a:rPr>
              <a:t>maintains real property</a:t>
            </a:r>
          </a:p>
          <a:p>
            <a:pPr>
              <a:spcBef>
                <a:spcPct val="0"/>
              </a:spcBef>
              <a:buFontTx/>
              <a:buChar char="-"/>
            </a:pPr>
            <a:r>
              <a:rPr lang="en-US" sz="2000" dirty="0" smtClean="0">
                <a:latin typeface="Times New Roman" pitchFamily="18" charset="0"/>
                <a:cs typeface="Times New Roman" pitchFamily="18" charset="0"/>
              </a:rPr>
              <a:t>accomplishes alteration and new construction</a:t>
            </a:r>
          </a:p>
          <a:p>
            <a:pPr>
              <a:spcBef>
                <a:spcPct val="0"/>
              </a:spcBef>
              <a:buFontTx/>
              <a:buChar char="-"/>
            </a:pPr>
            <a:r>
              <a:rPr lang="en-US" sz="2000" dirty="0" smtClean="0">
                <a:latin typeface="Times New Roman" pitchFamily="18" charset="0"/>
                <a:cs typeface="Times New Roman" pitchFamily="18" charset="0"/>
              </a:rPr>
              <a:t>protects and conserves natural resources</a:t>
            </a:r>
          </a:p>
          <a:p>
            <a:pPr>
              <a:spcBef>
                <a:spcPct val="0"/>
              </a:spcBef>
              <a:buFontTx/>
              <a:buChar char="-"/>
            </a:pPr>
            <a:r>
              <a:rPr lang="en-US" sz="2000" dirty="0" smtClean="0">
                <a:latin typeface="Times New Roman" pitchFamily="18" charset="0"/>
                <a:cs typeface="Times New Roman" pitchFamily="18" charset="0"/>
              </a:rPr>
              <a:t>manages contract services </a:t>
            </a:r>
          </a:p>
          <a:p>
            <a:pPr>
              <a:spcBef>
                <a:spcPct val="0"/>
              </a:spcBef>
              <a:buFontTx/>
              <a:buChar char="-"/>
            </a:pPr>
            <a:r>
              <a:rPr lang="en-US" sz="2000" dirty="0" smtClean="0">
                <a:latin typeface="Times New Roman" pitchFamily="18" charset="0"/>
                <a:cs typeface="Times New Roman" pitchFamily="18" charset="0"/>
              </a:rPr>
              <a:t>maintains facilities and infrastructure</a:t>
            </a:r>
          </a:p>
          <a:p>
            <a:pPr>
              <a:spcBef>
                <a:spcPct val="0"/>
              </a:spcBef>
              <a:buFontTx/>
              <a:buChar char="-"/>
            </a:pPr>
            <a:r>
              <a:rPr lang="en-US" sz="2000" dirty="0" smtClean="0">
                <a:latin typeface="Times New Roman" pitchFamily="18" charset="0"/>
                <a:cs typeface="Times New Roman" pitchFamily="18" charset="0"/>
              </a:rPr>
              <a:t>Manages </a:t>
            </a:r>
            <a:r>
              <a:rPr lang="en-US" sz="2000" dirty="0" err="1" smtClean="0">
                <a:latin typeface="Times New Roman" pitchFamily="18" charset="0"/>
                <a:cs typeface="Times New Roman" pitchFamily="18" charset="0"/>
              </a:rPr>
              <a:t>privitized</a:t>
            </a:r>
            <a:r>
              <a:rPr lang="en-US" sz="2000" dirty="0" smtClean="0">
                <a:latin typeface="Times New Roman" pitchFamily="18" charset="0"/>
                <a:cs typeface="Times New Roman" pitchFamily="18" charset="0"/>
              </a:rPr>
              <a:t> military family housing units and dormitory rooms</a:t>
            </a:r>
          </a:p>
        </p:txBody>
      </p:sp>
      <p:sp>
        <p:nvSpPr>
          <p:cNvPr id="61444" name="Slide Number Placeholder 3"/>
          <p:cNvSpPr>
            <a:spLocks noGrp="1"/>
          </p:cNvSpPr>
          <p:nvPr>
            <p:ph type="sldNum" sz="quarter" idx="5"/>
          </p:nvPr>
        </p:nvSpPr>
        <p:spPr/>
        <p:txBody>
          <a:bodyPr/>
          <a:lstStyle/>
          <a:p>
            <a:pPr defTabSz="918942">
              <a:defRPr/>
            </a:pPr>
            <a:fld id="{ADDC22BB-AFEC-4505-8EE2-BA392584F97B}" type="slidenum">
              <a:rPr lang="en-US" smtClean="0"/>
              <a:pPr defTabSz="918942">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defTabSz="914353">
              <a:defRPr/>
            </a:pPr>
            <a:fld id="{A7E00983-4791-4E2B-B14B-3338CAA7C253}" type="slidenum">
              <a:rPr lang="en-US" smtClean="0"/>
              <a:pPr defTabSz="914353">
                <a:defRPr/>
              </a:pPr>
              <a:t>7</a:t>
            </a:fld>
            <a:endParaRPr lang="en-US" dirty="0" smtClean="0"/>
          </a:p>
        </p:txBody>
      </p:sp>
      <p:sp>
        <p:nvSpPr>
          <p:cNvPr id="27651" name="Rectangle 2"/>
          <p:cNvSpPr>
            <a:spLocks noGrp="1" noRot="1" noChangeAspect="1" noChangeArrowheads="1" noTextEdit="1"/>
          </p:cNvSpPr>
          <p:nvPr>
            <p:ph type="sldImg"/>
          </p:nvPr>
        </p:nvSpPr>
        <p:spPr>
          <a:xfrm>
            <a:off x="1092200" y="700088"/>
            <a:ext cx="4675188" cy="3506787"/>
          </a:xfrm>
          <a:ln/>
        </p:spPr>
      </p:sp>
      <p:sp>
        <p:nvSpPr>
          <p:cNvPr id="27652" name="Rectangle 3"/>
          <p:cNvSpPr>
            <a:spLocks noGrp="1" noChangeArrowheads="1"/>
          </p:cNvSpPr>
          <p:nvPr>
            <p:ph type="body" idx="1"/>
          </p:nvPr>
        </p:nvSpPr>
        <p:spPr>
          <a:xfrm>
            <a:off x="913158" y="4440239"/>
            <a:ext cx="5031684" cy="4130675"/>
          </a:xfrm>
          <a:noFill/>
          <a:ln/>
        </p:spPr>
        <p:txBody>
          <a:bodyPr lIns="89465" tIns="44731" rIns="89465" bIns="44731"/>
          <a:lstStyle/>
          <a:p>
            <a:pPr eaLnBrk="1" hangingPunct="1">
              <a:spcBef>
                <a:spcPct val="0"/>
              </a:spcBef>
            </a:pPr>
            <a:r>
              <a:rPr lang="en-US" sz="1800" dirty="0" smtClean="0"/>
              <a:t>These are the locations of the six MILCONs we currently have under construction.  Please note the three blue dots are locations of the Marine Helicopter Hangar (a FY07 BRAC Project), the Aircraft Component Repair Facility (FY07 Transformation project), and Software Support Facility (Congressional insert) that are MILCONs completed this year.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xfrm>
            <a:off x="298176" y="4416425"/>
            <a:ext cx="6295817" cy="4451350"/>
          </a:xfrm>
          <a:ln/>
        </p:spPr>
        <p:txBody>
          <a:bodyPr/>
          <a:lstStyle/>
          <a:p>
            <a:pPr>
              <a:defRPr/>
            </a:pPr>
            <a:r>
              <a:rPr lang="en-US" sz="1800" dirty="0" smtClean="0"/>
              <a:t>There are three projects in the FY 12-15 FYDP – The Gate 5 project will convert Gate 5 into a commercial gate.  We also have a Security Forces Facility and a Control Tower programmed.</a:t>
            </a:r>
          </a:p>
          <a:p>
            <a:pPr>
              <a:defRPr/>
            </a:pPr>
            <a:endParaRPr lang="en-US" sz="1800" dirty="0" smtClean="0"/>
          </a:p>
          <a:p>
            <a:pPr>
              <a:defRPr/>
            </a:pPr>
            <a:r>
              <a:rPr lang="en-US" sz="1800" i="1" dirty="0" smtClean="0">
                <a:solidFill>
                  <a:schemeClr val="bg2">
                    <a:lumMod val="75000"/>
                  </a:schemeClr>
                </a:solidFill>
              </a:rPr>
              <a:t>AFMC prioritization is 12 for Security Forces, 17 for Gate 5, and 31 for the C-17 Hangar.</a:t>
            </a:r>
          </a:p>
          <a:p>
            <a:pPr>
              <a:defRPr/>
            </a:pPr>
            <a:endParaRPr lang="en-US" sz="1800" dirty="0" smtClean="0"/>
          </a:p>
          <a:p>
            <a:pPr>
              <a:defRPr/>
            </a:pPr>
            <a:r>
              <a:rPr lang="en-US" sz="1800" dirty="0" smtClean="0"/>
              <a:t>In addition we have a Fitness Center project in the 12/13 call for Fitness Centers.</a:t>
            </a:r>
          </a:p>
          <a:p>
            <a:pPr>
              <a:defRPr/>
            </a:pPr>
            <a:r>
              <a:rPr lang="en-US" sz="1800" i="1" dirty="0" smtClean="0">
                <a:solidFill>
                  <a:schemeClr val="bg2">
                    <a:lumMod val="75000"/>
                  </a:schemeClr>
                </a:solidFill>
              </a:rPr>
              <a:t>The Fitness center is 38</a:t>
            </a:r>
            <a:r>
              <a:rPr lang="en-US" sz="1800" i="1" baseline="30000" dirty="0" smtClean="0">
                <a:solidFill>
                  <a:schemeClr val="bg2">
                    <a:lumMod val="75000"/>
                  </a:schemeClr>
                </a:solidFill>
              </a:rPr>
              <a:t>th</a:t>
            </a:r>
            <a:r>
              <a:rPr lang="en-US" sz="1800" i="1" dirty="0" smtClean="0">
                <a:solidFill>
                  <a:schemeClr val="bg2">
                    <a:lumMod val="75000"/>
                  </a:schemeClr>
                </a:solidFill>
              </a:rPr>
              <a:t> in priority for AFMC.</a:t>
            </a:r>
          </a:p>
          <a:p>
            <a:pPr>
              <a:defRPr/>
            </a:pPr>
            <a:endParaRPr lang="en-US" sz="1800" dirty="0" smtClean="0"/>
          </a:p>
          <a:p>
            <a:pPr>
              <a:defRPr/>
            </a:pPr>
            <a:r>
              <a:rPr lang="en-US" sz="1800" dirty="0" smtClean="0">
                <a:solidFill>
                  <a:schemeClr val="bg2">
                    <a:lumMod val="75000"/>
                  </a:schemeClr>
                </a:solidFill>
              </a:rPr>
              <a:t>Air Force has not completed their priority yet.</a:t>
            </a:r>
          </a:p>
          <a:p>
            <a:pPr>
              <a:defRPr/>
            </a:pPr>
            <a:endParaRPr lang="en-US" sz="1800" dirty="0" smtClean="0"/>
          </a:p>
        </p:txBody>
      </p:sp>
      <p:sp>
        <p:nvSpPr>
          <p:cNvPr id="32772" name="Slide Number Placeholder 3"/>
          <p:cNvSpPr>
            <a:spLocks noGrp="1"/>
          </p:cNvSpPr>
          <p:nvPr>
            <p:ph type="sldNum" sz="quarter" idx="5"/>
          </p:nvPr>
        </p:nvSpPr>
        <p:spPr>
          <a:noFill/>
        </p:spPr>
        <p:txBody>
          <a:bodyPr/>
          <a:lstStyle/>
          <a:p>
            <a:pPr defTabSz="913668"/>
            <a:fld id="{19F81B3C-ABD8-4365-AD12-87122F0CC30D}" type="slidenum">
              <a:rPr lang="en-US" smtClean="0"/>
              <a:pPr defTabSz="913668"/>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02659"/>
            <a:fld id="{0260C33C-748C-445A-BFBD-DCA2DB66CE08}" type="slidenum">
              <a:rPr lang="en-US" smtClean="0"/>
              <a:pPr defTabSz="902659"/>
              <a:t>9</a:t>
            </a:fld>
            <a:endParaRPr lang="en-US" dirty="0" smtClean="0"/>
          </a:p>
        </p:txBody>
      </p:sp>
      <p:sp>
        <p:nvSpPr>
          <p:cNvPr id="33795" name="Rectangle 2"/>
          <p:cNvSpPr>
            <a:spLocks noGrp="1" noRot="1" noChangeAspect="1" noChangeArrowheads="1" noTextEdit="1"/>
          </p:cNvSpPr>
          <p:nvPr>
            <p:ph type="sldImg"/>
          </p:nvPr>
        </p:nvSpPr>
        <p:spPr>
          <a:xfrm>
            <a:off x="1092200" y="700088"/>
            <a:ext cx="4675188" cy="3506787"/>
          </a:xfrm>
          <a:ln/>
        </p:spPr>
      </p:sp>
      <p:sp>
        <p:nvSpPr>
          <p:cNvPr id="33796" name="Rectangle 3"/>
          <p:cNvSpPr>
            <a:spLocks noGrp="1" noChangeArrowheads="1"/>
          </p:cNvSpPr>
          <p:nvPr>
            <p:ph type="body" idx="1"/>
          </p:nvPr>
        </p:nvSpPr>
        <p:spPr>
          <a:xfrm>
            <a:off x="913158" y="4440239"/>
            <a:ext cx="5031684" cy="4130675"/>
          </a:xfrm>
          <a:noFill/>
          <a:ln/>
        </p:spPr>
        <p:txBody>
          <a:bodyPr lIns="88617" tIns="44307" rIns="88617" bIns="44307"/>
          <a:lstStyle/>
          <a:p>
            <a:pPr eaLnBrk="1" hangingPunct="1">
              <a:spcBef>
                <a:spcPct val="0"/>
              </a:spcBef>
            </a:pPr>
            <a:r>
              <a:rPr lang="en-US" sz="1800" dirty="0" smtClean="0"/>
              <a:t>Here are the locations of the three MILCONs in the FYDP and the Fitness Center.</a:t>
            </a:r>
          </a:p>
          <a:p>
            <a:pPr eaLnBrk="1" hangingPunct="1">
              <a:spcBef>
                <a:spcPct val="0"/>
              </a:spcBef>
            </a:pPr>
            <a:endParaRPr lang="en-US" sz="18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flipV="1">
            <a:off x="0" y="1181100"/>
            <a:ext cx="4038600" cy="76200"/>
          </a:xfrm>
          <a:prstGeom prst="rect">
            <a:avLst/>
          </a:prstGeom>
          <a:gradFill rotWithShape="0">
            <a:gsLst>
              <a:gs pos="0">
                <a:srgbClr val="000099"/>
              </a:gs>
              <a:gs pos="100000">
                <a:srgbClr val="6699FF"/>
              </a:gs>
            </a:gsLst>
            <a:lin ang="0" scaled="1"/>
          </a:gradFill>
          <a:ln w="9525">
            <a:noFill/>
            <a:miter lim="800000"/>
            <a:headEnd/>
            <a:tailEnd/>
          </a:ln>
        </p:spPr>
        <p:txBody>
          <a:bodyPr rot="10800000" wrap="none" anchor="ctr"/>
          <a:lstStyle/>
          <a:p>
            <a:pPr>
              <a:defRPr/>
            </a:pPr>
            <a:endParaRPr lang="en-US">
              <a:latin typeface="Arial" charset="0"/>
            </a:endParaRPr>
          </a:p>
        </p:txBody>
      </p:sp>
      <p:sp>
        <p:nvSpPr>
          <p:cNvPr id="6" name="Rectangle 13"/>
          <p:cNvSpPr>
            <a:spLocks noChangeArrowheads="1"/>
          </p:cNvSpPr>
          <p:nvPr userDrawn="1"/>
        </p:nvSpPr>
        <p:spPr bwMode="auto">
          <a:xfrm flipV="1">
            <a:off x="4038600" y="1181100"/>
            <a:ext cx="4914900" cy="74613"/>
          </a:xfrm>
          <a:prstGeom prst="rect">
            <a:avLst/>
          </a:prstGeom>
          <a:gradFill rotWithShape="0">
            <a:gsLst>
              <a:gs pos="0">
                <a:srgbClr val="6699FF"/>
              </a:gs>
              <a:gs pos="100000">
                <a:srgbClr val="EAEAEA"/>
              </a:gs>
            </a:gsLst>
            <a:lin ang="0" scaled="1"/>
          </a:gradFill>
          <a:ln w="9525">
            <a:noFill/>
            <a:miter lim="800000"/>
            <a:headEnd/>
            <a:tailEnd/>
          </a:ln>
        </p:spPr>
        <p:txBody>
          <a:bodyPr rot="10800000" wrap="none" anchor="ctr"/>
          <a:lstStyle/>
          <a:p>
            <a:pPr>
              <a:defRPr/>
            </a:pPr>
            <a:endParaRPr lang="en-US">
              <a:latin typeface="Arial" charset="0"/>
            </a:endParaRPr>
          </a:p>
        </p:txBody>
      </p:sp>
      <p:sp>
        <p:nvSpPr>
          <p:cNvPr id="7" name="Rectangle 12"/>
          <p:cNvSpPr>
            <a:spLocks noChangeArrowheads="1"/>
          </p:cNvSpPr>
          <p:nvPr userDrawn="1"/>
        </p:nvSpPr>
        <p:spPr bwMode="auto">
          <a:xfrm flipV="1">
            <a:off x="0" y="6354763"/>
            <a:ext cx="4038600" cy="76200"/>
          </a:xfrm>
          <a:prstGeom prst="rect">
            <a:avLst/>
          </a:prstGeom>
          <a:gradFill rotWithShape="0">
            <a:gsLst>
              <a:gs pos="0">
                <a:srgbClr val="000099"/>
              </a:gs>
              <a:gs pos="100000">
                <a:srgbClr val="6699FF"/>
              </a:gs>
            </a:gsLst>
            <a:lin ang="0" scaled="1"/>
          </a:gradFill>
          <a:ln w="9525">
            <a:noFill/>
            <a:miter lim="800000"/>
            <a:headEnd/>
            <a:tailEnd/>
          </a:ln>
        </p:spPr>
        <p:txBody>
          <a:bodyPr rot="10800000" wrap="none" anchor="ctr"/>
          <a:lstStyle/>
          <a:p>
            <a:pPr>
              <a:defRPr/>
            </a:pPr>
            <a:endParaRPr lang="en-US">
              <a:latin typeface="Arial" charset="0"/>
            </a:endParaRPr>
          </a:p>
        </p:txBody>
      </p:sp>
      <p:sp>
        <p:nvSpPr>
          <p:cNvPr id="8" name="Rectangle 13"/>
          <p:cNvSpPr>
            <a:spLocks noChangeArrowheads="1"/>
          </p:cNvSpPr>
          <p:nvPr userDrawn="1"/>
        </p:nvSpPr>
        <p:spPr bwMode="auto">
          <a:xfrm flipV="1">
            <a:off x="4038600" y="6354763"/>
            <a:ext cx="4914900" cy="74612"/>
          </a:xfrm>
          <a:prstGeom prst="rect">
            <a:avLst/>
          </a:prstGeom>
          <a:gradFill rotWithShape="0">
            <a:gsLst>
              <a:gs pos="0">
                <a:srgbClr val="6699FF"/>
              </a:gs>
              <a:gs pos="100000">
                <a:srgbClr val="EAEAEA"/>
              </a:gs>
            </a:gsLst>
            <a:lin ang="0" scaled="1"/>
          </a:gradFill>
          <a:ln w="9525">
            <a:noFill/>
            <a:miter lim="800000"/>
            <a:headEnd/>
            <a:tailEnd/>
          </a:ln>
        </p:spPr>
        <p:txBody>
          <a:bodyPr rot="10800000" wrap="none" anchor="ctr"/>
          <a:lstStyle/>
          <a:p>
            <a:pPr>
              <a:defRPr/>
            </a:pPr>
            <a:endParaRPr lang="en-US">
              <a:latin typeface="Arial" charset="0"/>
            </a:endParaRPr>
          </a:p>
        </p:txBody>
      </p:sp>
      <p:sp>
        <p:nvSpPr>
          <p:cNvPr id="9224" name="Rectangle 8"/>
          <p:cNvSpPr>
            <a:spLocks noGrp="1" noChangeArrowheads="1"/>
          </p:cNvSpPr>
          <p:nvPr>
            <p:ph type="subTitle" idx="1"/>
          </p:nvPr>
        </p:nvSpPr>
        <p:spPr>
          <a:xfrm>
            <a:off x="4095750" y="3924300"/>
            <a:ext cx="4495800" cy="1047750"/>
          </a:xfrm>
        </p:spPr>
        <p:txBody>
          <a:bodyPr/>
          <a:lstStyle>
            <a:lvl1pPr marL="0" indent="0" algn="r">
              <a:buFontTx/>
              <a:buNone/>
              <a:defRPr sz="3200"/>
            </a:lvl1pPr>
          </a:lstStyle>
          <a:p>
            <a:r>
              <a:rPr lang="en-US"/>
              <a:t>Click to edit Master subtitle style</a:t>
            </a:r>
          </a:p>
        </p:txBody>
      </p:sp>
      <p:sp>
        <p:nvSpPr>
          <p:cNvPr id="9225" name="Rectangle 9"/>
          <p:cNvSpPr>
            <a:spLocks noGrp="1" noChangeArrowheads="1"/>
          </p:cNvSpPr>
          <p:nvPr>
            <p:ph type="ctrTitle"/>
          </p:nvPr>
        </p:nvSpPr>
        <p:spPr>
          <a:xfrm>
            <a:off x="3467100" y="1962150"/>
            <a:ext cx="5143500" cy="1600200"/>
          </a:xfrm>
        </p:spPr>
        <p:txBody>
          <a:bodyPr/>
          <a:lstStyle>
            <a:lvl1pPr>
              <a:defRPr sz="4600" i="1"/>
            </a:lvl1pPr>
          </a:lstStyle>
          <a:p>
            <a:r>
              <a:rPr lang="en-US"/>
              <a:t>Click to edit Master title style</a:t>
            </a:r>
          </a:p>
        </p:txBody>
      </p:sp>
      <p:sp>
        <p:nvSpPr>
          <p:cNvPr id="9" name="Rectangle 6"/>
          <p:cNvSpPr>
            <a:spLocks noGrp="1" noChangeArrowheads="1"/>
          </p:cNvSpPr>
          <p:nvPr>
            <p:ph type="dt" sz="half" idx="10"/>
          </p:nvPr>
        </p:nvSpPr>
        <p:spPr bwMode="auto">
          <a:xfrm>
            <a:off x="0" y="6524625"/>
            <a:ext cx="12192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969696"/>
                </a:solidFill>
                <a:latin typeface="Arial" charset="0"/>
              </a:defRPr>
            </a:lvl1pPr>
          </a:lstStyle>
          <a:p>
            <a:pPr>
              <a:defRPr/>
            </a:pPr>
            <a:endParaRPr lang="en-US"/>
          </a:p>
        </p:txBody>
      </p:sp>
      <p:sp>
        <p:nvSpPr>
          <p:cNvPr id="10" name="Rectangle 7"/>
          <p:cNvSpPr>
            <a:spLocks noGrp="1" noChangeArrowheads="1"/>
          </p:cNvSpPr>
          <p:nvPr>
            <p:ph type="sldNum" sz="quarter" idx="11"/>
          </p:nvPr>
        </p:nvSpPr>
        <p:spPr>
          <a:xfrm>
            <a:off x="7988300" y="6524625"/>
            <a:ext cx="1143000" cy="304800"/>
          </a:xfrm>
        </p:spPr>
        <p:txBody>
          <a:bodyPr/>
          <a:lstStyle>
            <a:lvl1pPr>
              <a:defRPr sz="1000">
                <a:solidFill>
                  <a:srgbClr val="969696"/>
                </a:solidFill>
                <a:latin typeface="+mn-lt"/>
              </a:defRPr>
            </a:lvl1pPr>
          </a:lstStyle>
          <a:p>
            <a:pPr>
              <a:defRPr/>
            </a:pPr>
            <a:fld id="{E2634B19-7EA7-404C-ADAC-706780937413}" type="slidenum">
              <a:rPr lang="en-US"/>
              <a:pPr>
                <a:defRPr/>
              </a:pPr>
              <a:t>‹#›</a:t>
            </a:fld>
            <a:endParaRPr lang="en-US">
              <a:solidFill>
                <a:schemeClr val="bg2"/>
              </a:solidFill>
            </a:endParaRPr>
          </a:p>
        </p:txBody>
      </p:sp>
      <p:sp>
        <p:nvSpPr>
          <p:cNvPr id="11" name="Text Box 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baseline="0" dirty="0" smtClean="0">
                <a:solidFill>
                  <a:schemeClr val="accent6"/>
                </a:solidFill>
                <a:latin typeface="Century Schoolbook" pitchFamily="18" charset="0"/>
              </a:rPr>
              <a:t>“Two Types of Class…First and None”</a:t>
            </a:r>
            <a:endParaRPr lang="en-US" sz="1600" b="1" i="1" baseline="0" dirty="0">
              <a:solidFill>
                <a:schemeClr val="accent6"/>
              </a:solidFill>
              <a:latin typeface="Century Schoolbook" pitchFamily="18" charset="0"/>
            </a:endParaRPr>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7F34E223-562A-49BA-9822-4186C90889D8}" type="slidenum">
              <a:rPr lang="en-US"/>
              <a:pPr>
                <a:defRPr/>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0"/>
            <a:ext cx="2032000" cy="586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0"/>
            <a:ext cx="5946775"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BF4694E7-99A0-43A1-B79C-23BFDA64FF34}" type="slidenum">
              <a:rPr lang="en-US"/>
              <a:pPr>
                <a:defRPr/>
              </a:pPr>
              <a:t>‹#›</a:t>
            </a:fld>
            <a:endParaRPr lang="en-US"/>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0"/>
            <a:ext cx="7086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1536700"/>
            <a:ext cx="3989388" cy="432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41888" y="1536700"/>
            <a:ext cx="3989387" cy="208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41888" y="3775075"/>
            <a:ext cx="3989387" cy="208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a:ln/>
        </p:spPr>
        <p:txBody>
          <a:bodyPr/>
          <a:lstStyle>
            <a:lvl1pPr>
              <a:defRPr/>
            </a:lvl1pPr>
          </a:lstStyle>
          <a:p>
            <a:pPr>
              <a:defRPr/>
            </a:pPr>
            <a:endParaRPr lang="en-US"/>
          </a:p>
        </p:txBody>
      </p:sp>
      <p:sp>
        <p:nvSpPr>
          <p:cNvPr id="7" name="Rectangle 9"/>
          <p:cNvSpPr>
            <a:spLocks noGrp="1" noChangeArrowheads="1"/>
          </p:cNvSpPr>
          <p:nvPr>
            <p:ph type="sldNum" sz="quarter" idx="11"/>
          </p:nvPr>
        </p:nvSpPr>
        <p:spPr>
          <a:ln/>
        </p:spPr>
        <p:txBody>
          <a:bodyPr/>
          <a:lstStyle>
            <a:lvl1pPr>
              <a:defRPr/>
            </a:lvl1pPr>
          </a:lstStyle>
          <a:p>
            <a:pPr>
              <a:defRPr/>
            </a:pPr>
            <a:fld id="{979F65A9-F160-4E65-9539-11EC60216804}" type="slidenum">
              <a:rPr lang="en-US"/>
              <a:pPr>
                <a:defRPr/>
              </a:pPr>
              <a:t>‹#›</a:t>
            </a:fld>
            <a:endParaRPr lang="en-US"/>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0"/>
            <a:ext cx="7086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1536700"/>
            <a:ext cx="3989388" cy="432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1888" y="1536700"/>
            <a:ext cx="3989387" cy="432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A6EEB01A-CAD9-41BC-B36D-B900175A27DE}" type="slidenum">
              <a:rPr lang="en-US"/>
              <a:pPr>
                <a:defRPr/>
              </a:pPr>
              <a:t>‹#›</a:t>
            </a:fld>
            <a:endParaRPr lang="en-US"/>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447800"/>
            <a:ext cx="4267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447800"/>
            <a:ext cx="4267200" cy="4800600"/>
          </a:xfrm>
        </p:spPr>
        <p:txBody>
          <a:bodyPr/>
          <a:lstStyle/>
          <a:p>
            <a:pPr lvl="0"/>
            <a:endParaRPr lang="en-US" noProof="0" smtClean="0"/>
          </a:p>
        </p:txBody>
      </p:sp>
      <p:sp>
        <p:nvSpPr>
          <p:cNvPr id="5" name="Rectangle 5"/>
          <p:cNvSpPr>
            <a:spLocks noGrp="1" noChangeArrowheads="1"/>
          </p:cNvSpPr>
          <p:nvPr>
            <p:ph type="dt" sz="half" idx="10"/>
          </p:nvPr>
        </p:nvSpPr>
        <p:spPr>
          <a:xfrm>
            <a:off x="304800" y="6477000"/>
            <a:ext cx="1905000" cy="33813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Integrity – Service - Excellence</a:t>
            </a:r>
          </a:p>
        </p:txBody>
      </p:sp>
      <p:sp>
        <p:nvSpPr>
          <p:cNvPr id="7" name="Rectangle 7"/>
          <p:cNvSpPr>
            <a:spLocks noGrp="1" noChangeArrowheads="1"/>
          </p:cNvSpPr>
          <p:nvPr>
            <p:ph type="sldNum" sz="quarter" idx="12"/>
          </p:nvPr>
        </p:nvSpPr>
        <p:spPr>
          <a:ln/>
        </p:spPr>
        <p:txBody>
          <a:bodyPr/>
          <a:lstStyle>
            <a:lvl1pPr>
              <a:defRPr/>
            </a:lvl1pPr>
          </a:lstStyle>
          <a:p>
            <a:pPr>
              <a:defRPr/>
            </a:pPr>
            <a:fld id="{05810563-4588-4FA9-8987-C5A55E3C21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35487B2D-42F0-4359-AACE-128637A4FE8F}" type="slidenum">
              <a:rPr lang="en-US"/>
              <a:pPr>
                <a:defRPr/>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15AF1469-08EC-409B-A417-DDD1BA7575DD}" type="slidenum">
              <a:rPr lang="en-US"/>
              <a:pPr>
                <a:defRPr/>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C346C8ED-003A-4554-9386-703CC6A9BDED}" type="slidenum">
              <a:rPr lang="en-US"/>
              <a:pPr>
                <a:defRPr/>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
        <p:nvSpPr>
          <p:cNvPr id="8" name="Rectangle 9"/>
          <p:cNvSpPr>
            <a:spLocks noGrp="1" noChangeArrowheads="1"/>
          </p:cNvSpPr>
          <p:nvPr>
            <p:ph type="sldNum" sz="quarter" idx="11"/>
          </p:nvPr>
        </p:nvSpPr>
        <p:spPr>
          <a:ln/>
        </p:spPr>
        <p:txBody>
          <a:bodyPr/>
          <a:lstStyle>
            <a:lvl1pPr>
              <a:defRPr/>
            </a:lvl1pPr>
          </a:lstStyle>
          <a:p>
            <a:pPr>
              <a:defRPr/>
            </a:pPr>
            <a:fld id="{AB006B89-872C-4D32-84C7-055CC9B12BD8}" type="slidenum">
              <a:rPr lang="en-US"/>
              <a:pPr>
                <a:defRPr/>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
        <p:nvSpPr>
          <p:cNvPr id="4" name="Rectangle 9"/>
          <p:cNvSpPr>
            <a:spLocks noGrp="1" noChangeArrowheads="1"/>
          </p:cNvSpPr>
          <p:nvPr>
            <p:ph type="sldNum" sz="quarter" idx="11"/>
          </p:nvPr>
        </p:nvSpPr>
        <p:spPr>
          <a:ln/>
        </p:spPr>
        <p:txBody>
          <a:bodyPr/>
          <a:lstStyle>
            <a:lvl1pPr>
              <a:defRPr/>
            </a:lvl1pPr>
          </a:lstStyle>
          <a:p>
            <a:pPr>
              <a:defRPr/>
            </a:pPr>
            <a:fld id="{E2D48BA8-A1FC-41BE-BB16-419682A9FA3A}" type="slidenum">
              <a:rPr lang="en-US"/>
              <a:pPr>
                <a:defRPr/>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
        <p:nvSpPr>
          <p:cNvPr id="3" name="Rectangle 9"/>
          <p:cNvSpPr>
            <a:spLocks noGrp="1" noChangeArrowheads="1"/>
          </p:cNvSpPr>
          <p:nvPr>
            <p:ph type="sldNum" sz="quarter" idx="11"/>
          </p:nvPr>
        </p:nvSpPr>
        <p:spPr>
          <a:ln/>
        </p:spPr>
        <p:txBody>
          <a:bodyPr/>
          <a:lstStyle>
            <a:lvl1pPr>
              <a:defRPr/>
            </a:lvl1pPr>
          </a:lstStyle>
          <a:p>
            <a:pPr>
              <a:defRPr/>
            </a:pPr>
            <a:fld id="{96403889-61C0-4D37-9413-78EE4975BC69}" type="slidenum">
              <a:rPr lang="en-US"/>
              <a:pPr>
                <a:defRPr/>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B6F86AAA-536F-404F-8132-C76A69A469A1}" type="slidenum">
              <a:rPr lang="en-US"/>
              <a:pPr>
                <a:defRPr/>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36F7F83B-F82C-4CD9-A52D-12562E79C242}" type="slidenum">
              <a:rPr lang="en-US"/>
              <a:pPr>
                <a:defRPr/>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p:txBody>
      </p:sp>
      <p:sp>
        <p:nvSpPr>
          <p:cNvPr id="8195" name="Text Box 3"/>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baseline="0" dirty="0" smtClean="0">
                <a:solidFill>
                  <a:schemeClr val="accent6"/>
                </a:solidFill>
                <a:latin typeface="Century Schoolbook" pitchFamily="18" charset="0"/>
              </a:rPr>
              <a:t>“Two Types of Class…First and None”</a:t>
            </a:r>
            <a:endParaRPr lang="en-US" sz="1600" b="1" i="1" baseline="0" dirty="0">
              <a:solidFill>
                <a:schemeClr val="accent6"/>
              </a:solidFill>
              <a:latin typeface="Century Schoolbook" pitchFamily="18" charset="0"/>
            </a:endParaRPr>
          </a:p>
        </p:txBody>
      </p:sp>
      <p:sp>
        <p:nvSpPr>
          <p:cNvPr id="2052" name="Rectangle 4"/>
          <p:cNvSpPr>
            <a:spLocks noGrp="1" noChangeArrowheads="1"/>
          </p:cNvSpPr>
          <p:nvPr>
            <p:ph type="title"/>
          </p:nvPr>
        </p:nvSpPr>
        <p:spPr bwMode="auto">
          <a:xfrm>
            <a:off x="1028700" y="0"/>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200" name="Rectangle 8"/>
          <p:cNvSpPr>
            <a:spLocks noGrp="1" noChangeArrowheads="1"/>
          </p:cNvSpPr>
          <p:nvPr>
            <p:ph type="ftr" sz="quarter" idx="3"/>
          </p:nvPr>
        </p:nvSpPr>
        <p:spPr bwMode="auto">
          <a:xfrm>
            <a:off x="228600" y="6553200"/>
            <a:ext cx="1295400" cy="3048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eaLnBrk="0" hangingPunct="0">
              <a:defRPr sz="1200">
                <a:latin typeface="Arial" charset="0"/>
              </a:defRPr>
            </a:lvl1pPr>
          </a:lstStyle>
          <a:p>
            <a:pPr>
              <a:defRPr/>
            </a:pPr>
            <a:endParaRPr lang="en-US"/>
          </a:p>
        </p:txBody>
      </p:sp>
      <p:sp>
        <p:nvSpPr>
          <p:cNvPr id="8201" name="Rectangle 9"/>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2000">
                <a:latin typeface="Times New Roman" pitchFamily="18" charset="0"/>
              </a:defRPr>
            </a:lvl1pPr>
          </a:lstStyle>
          <a:p>
            <a:pPr>
              <a:defRPr/>
            </a:pPr>
            <a:fld id="{D9C662F2-2691-40E6-8D95-B488F609FFEE}" type="slidenum">
              <a:rPr lang="en-US"/>
              <a:pPr>
                <a:defRPr/>
              </a:pPr>
              <a:t>‹#›</a:t>
            </a:fld>
            <a:endParaRPr lang="en-US"/>
          </a:p>
        </p:txBody>
      </p:sp>
      <p:pic>
        <p:nvPicPr>
          <p:cNvPr id="2055" name="Picture 20" descr="ABW 2"/>
          <p:cNvPicPr>
            <a:picLocks noChangeAspect="1" noChangeArrowheads="1"/>
          </p:cNvPicPr>
          <p:nvPr userDrawn="1"/>
        </p:nvPicPr>
        <p:blipFill>
          <a:blip r:embed="rId16" cstate="print"/>
          <a:srcRect/>
          <a:stretch>
            <a:fillRect/>
          </a:stretch>
        </p:blipFill>
        <p:spPr bwMode="auto">
          <a:xfrm>
            <a:off x="8115300" y="215900"/>
            <a:ext cx="822325" cy="823913"/>
          </a:xfrm>
          <a:prstGeom prst="rect">
            <a:avLst/>
          </a:prstGeom>
          <a:noFill/>
          <a:ln w="9525">
            <a:noFill/>
            <a:miter lim="800000"/>
            <a:headEnd/>
            <a:tailEnd/>
          </a:ln>
        </p:spPr>
      </p:pic>
      <p:pic>
        <p:nvPicPr>
          <p:cNvPr id="2056" name="Picture 21" descr="AF logo"/>
          <p:cNvPicPr>
            <a:picLocks noChangeAspect="1" noChangeArrowheads="1"/>
          </p:cNvPicPr>
          <p:nvPr userDrawn="1"/>
        </p:nvPicPr>
        <p:blipFill>
          <a:blip r:embed="rId17" cstate="print"/>
          <a:srcRect/>
          <a:stretch>
            <a:fillRect/>
          </a:stretch>
        </p:blipFill>
        <p:spPr bwMode="auto">
          <a:xfrm>
            <a:off x="114300" y="228600"/>
            <a:ext cx="904875" cy="755650"/>
          </a:xfrm>
          <a:prstGeom prst="rect">
            <a:avLst/>
          </a:prstGeom>
          <a:noFill/>
          <a:ln w="9525">
            <a:noFill/>
            <a:miter lim="800000"/>
            <a:headEnd/>
            <a:tailEnd/>
          </a:ln>
        </p:spPr>
      </p:pic>
      <p:sp>
        <p:nvSpPr>
          <p:cNvPr id="1036" name="Rectangle 12"/>
          <p:cNvSpPr>
            <a:spLocks noChangeArrowheads="1"/>
          </p:cNvSpPr>
          <p:nvPr userDrawn="1"/>
        </p:nvSpPr>
        <p:spPr bwMode="auto">
          <a:xfrm flipV="1">
            <a:off x="0" y="1181100"/>
            <a:ext cx="4038600" cy="76200"/>
          </a:xfrm>
          <a:prstGeom prst="rect">
            <a:avLst/>
          </a:prstGeom>
          <a:gradFill rotWithShape="0">
            <a:gsLst>
              <a:gs pos="0">
                <a:srgbClr val="000099"/>
              </a:gs>
              <a:gs pos="100000">
                <a:srgbClr val="6699FF"/>
              </a:gs>
            </a:gsLst>
            <a:lin ang="0" scaled="1"/>
          </a:gradFill>
          <a:ln w="9525">
            <a:noFill/>
            <a:miter lim="800000"/>
            <a:headEnd/>
            <a:tailEnd/>
          </a:ln>
          <a:effectLst/>
        </p:spPr>
        <p:txBody>
          <a:bodyPr wrap="none" anchor="ctr"/>
          <a:lstStyle/>
          <a:p>
            <a:pPr>
              <a:defRPr/>
            </a:pPr>
            <a:endParaRPr lang="en-US">
              <a:latin typeface="Arial" charset="0"/>
            </a:endParaRPr>
          </a:p>
        </p:txBody>
      </p:sp>
      <p:sp>
        <p:nvSpPr>
          <p:cNvPr id="1037" name="Rectangle 13"/>
          <p:cNvSpPr>
            <a:spLocks noChangeArrowheads="1"/>
          </p:cNvSpPr>
          <p:nvPr userDrawn="1"/>
        </p:nvSpPr>
        <p:spPr bwMode="auto">
          <a:xfrm flipV="1">
            <a:off x="4038600" y="1181100"/>
            <a:ext cx="4914900" cy="74613"/>
          </a:xfrm>
          <a:prstGeom prst="rect">
            <a:avLst/>
          </a:prstGeom>
          <a:gradFill rotWithShape="0">
            <a:gsLst>
              <a:gs pos="0">
                <a:srgbClr val="6699FF"/>
              </a:gs>
              <a:gs pos="100000">
                <a:srgbClr val="EAEAEA"/>
              </a:gs>
            </a:gsLst>
            <a:lin ang="0" scaled="1"/>
          </a:gradFill>
          <a:ln w="9525">
            <a:noFill/>
            <a:miter lim="800000"/>
            <a:headEnd/>
            <a:tailEnd/>
          </a:ln>
          <a:effectLst/>
        </p:spPr>
        <p:txBody>
          <a:bodyPr wrap="none" anchor="ctr"/>
          <a:lstStyle/>
          <a:p>
            <a:pPr>
              <a:defRPr/>
            </a:pPr>
            <a:endParaRPr lang="en-US">
              <a:latin typeface="Arial" charset="0"/>
            </a:endParaRPr>
          </a:p>
        </p:txBody>
      </p:sp>
      <p:sp>
        <p:nvSpPr>
          <p:cNvPr id="2" name="Rectangle 12"/>
          <p:cNvSpPr>
            <a:spLocks noChangeArrowheads="1"/>
          </p:cNvSpPr>
          <p:nvPr userDrawn="1"/>
        </p:nvSpPr>
        <p:spPr bwMode="auto">
          <a:xfrm flipV="1">
            <a:off x="0" y="6354763"/>
            <a:ext cx="4038600" cy="76200"/>
          </a:xfrm>
          <a:prstGeom prst="rect">
            <a:avLst/>
          </a:prstGeom>
          <a:gradFill rotWithShape="0">
            <a:gsLst>
              <a:gs pos="0">
                <a:srgbClr val="000099"/>
              </a:gs>
              <a:gs pos="100000">
                <a:srgbClr val="6699FF"/>
              </a:gs>
            </a:gsLst>
            <a:lin ang="0" scaled="1"/>
          </a:gradFill>
          <a:ln w="9525">
            <a:noFill/>
            <a:miter lim="800000"/>
            <a:headEnd/>
            <a:tailEnd/>
          </a:ln>
        </p:spPr>
        <p:txBody>
          <a:bodyPr rot="10800000" wrap="none" anchor="ctr"/>
          <a:lstStyle/>
          <a:p>
            <a:pPr>
              <a:defRPr/>
            </a:pPr>
            <a:endParaRPr lang="en-US">
              <a:latin typeface="Arial" charset="0"/>
            </a:endParaRPr>
          </a:p>
        </p:txBody>
      </p:sp>
      <p:sp>
        <p:nvSpPr>
          <p:cNvPr id="3" name="Rectangle 13"/>
          <p:cNvSpPr>
            <a:spLocks noChangeArrowheads="1"/>
          </p:cNvSpPr>
          <p:nvPr userDrawn="1"/>
        </p:nvSpPr>
        <p:spPr bwMode="auto">
          <a:xfrm flipV="1">
            <a:off x="4038600" y="6354763"/>
            <a:ext cx="4914900" cy="74612"/>
          </a:xfrm>
          <a:prstGeom prst="rect">
            <a:avLst/>
          </a:prstGeom>
          <a:gradFill rotWithShape="0">
            <a:gsLst>
              <a:gs pos="0">
                <a:srgbClr val="6699FF"/>
              </a:gs>
              <a:gs pos="100000">
                <a:srgbClr val="EAEAEA"/>
              </a:gs>
            </a:gsLst>
            <a:lin ang="0" scaled="1"/>
          </a:gradFill>
          <a:ln w="9525">
            <a:noFill/>
            <a:miter lim="800000"/>
            <a:headEnd/>
            <a:tailEnd/>
          </a:ln>
        </p:spPr>
        <p:txBody>
          <a:bodyPr rot="10800000" wrap="none"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20" r:id="rId14"/>
  </p:sldLayoutIdLst>
  <p:transition>
    <p:split orient="vert"/>
  </p:transition>
  <p:txStyles>
    <p:titleStyle>
      <a:lvl1pPr algn="ctr" rtl="0" eaLnBrk="0" fontAlgn="base" hangingPunct="0">
        <a:spcBef>
          <a:spcPct val="0"/>
        </a:spcBef>
        <a:spcAft>
          <a:spcPct val="0"/>
        </a:spcAft>
        <a:defRPr sz="3800" b="1">
          <a:solidFill>
            <a:srgbClr val="3333CC"/>
          </a:solidFill>
          <a:latin typeface="+mj-lt"/>
          <a:ea typeface="+mj-ea"/>
          <a:cs typeface="+mj-cs"/>
        </a:defRPr>
      </a:lvl1pPr>
      <a:lvl2pPr algn="ctr" rtl="0" eaLnBrk="0" fontAlgn="base" hangingPunct="0">
        <a:spcBef>
          <a:spcPct val="0"/>
        </a:spcBef>
        <a:spcAft>
          <a:spcPct val="0"/>
        </a:spcAft>
        <a:defRPr sz="3800" b="1">
          <a:solidFill>
            <a:srgbClr val="3333CC"/>
          </a:solidFill>
          <a:latin typeface="Arial" charset="0"/>
        </a:defRPr>
      </a:lvl2pPr>
      <a:lvl3pPr algn="ctr" rtl="0" eaLnBrk="0" fontAlgn="base" hangingPunct="0">
        <a:spcBef>
          <a:spcPct val="0"/>
        </a:spcBef>
        <a:spcAft>
          <a:spcPct val="0"/>
        </a:spcAft>
        <a:defRPr sz="3800" b="1">
          <a:solidFill>
            <a:srgbClr val="3333CC"/>
          </a:solidFill>
          <a:latin typeface="Arial" charset="0"/>
        </a:defRPr>
      </a:lvl3pPr>
      <a:lvl4pPr algn="ctr" rtl="0" eaLnBrk="0" fontAlgn="base" hangingPunct="0">
        <a:spcBef>
          <a:spcPct val="0"/>
        </a:spcBef>
        <a:spcAft>
          <a:spcPct val="0"/>
        </a:spcAft>
        <a:defRPr sz="3800" b="1">
          <a:solidFill>
            <a:srgbClr val="3333CC"/>
          </a:solidFill>
          <a:latin typeface="Arial" charset="0"/>
        </a:defRPr>
      </a:lvl4pPr>
      <a:lvl5pPr algn="ctr" rtl="0" eaLnBrk="0" fontAlgn="base" hangingPunct="0">
        <a:spcBef>
          <a:spcPct val="0"/>
        </a:spcBef>
        <a:spcAft>
          <a:spcPct val="0"/>
        </a:spcAft>
        <a:defRPr sz="3800" b="1">
          <a:solidFill>
            <a:srgbClr val="3333CC"/>
          </a:solidFill>
          <a:latin typeface="Arial" charset="0"/>
        </a:defRPr>
      </a:lvl5pPr>
      <a:lvl6pPr marL="457200" algn="ctr" rtl="0" fontAlgn="base">
        <a:spcBef>
          <a:spcPct val="0"/>
        </a:spcBef>
        <a:spcAft>
          <a:spcPct val="0"/>
        </a:spcAft>
        <a:defRPr sz="3800" b="1">
          <a:solidFill>
            <a:srgbClr val="3333CC"/>
          </a:solidFill>
          <a:latin typeface="Arial" charset="0"/>
        </a:defRPr>
      </a:lvl6pPr>
      <a:lvl7pPr marL="914400" algn="ctr" rtl="0" fontAlgn="base">
        <a:spcBef>
          <a:spcPct val="0"/>
        </a:spcBef>
        <a:spcAft>
          <a:spcPct val="0"/>
        </a:spcAft>
        <a:defRPr sz="3800" b="1">
          <a:solidFill>
            <a:srgbClr val="3333CC"/>
          </a:solidFill>
          <a:latin typeface="Arial" charset="0"/>
        </a:defRPr>
      </a:lvl7pPr>
      <a:lvl8pPr marL="1371600" algn="ctr" rtl="0" fontAlgn="base">
        <a:spcBef>
          <a:spcPct val="0"/>
        </a:spcBef>
        <a:spcAft>
          <a:spcPct val="0"/>
        </a:spcAft>
        <a:defRPr sz="3800" b="1">
          <a:solidFill>
            <a:srgbClr val="3333CC"/>
          </a:solidFill>
          <a:latin typeface="Arial" charset="0"/>
        </a:defRPr>
      </a:lvl8pPr>
      <a:lvl9pPr marL="1828800" algn="ctr" rtl="0" fontAlgn="base">
        <a:spcBef>
          <a:spcPct val="0"/>
        </a:spcBef>
        <a:spcAft>
          <a:spcPct val="0"/>
        </a:spcAft>
        <a:defRPr sz="3800" b="1">
          <a:solidFill>
            <a:srgbClr val="3333CC"/>
          </a:solidFill>
          <a:latin typeface="Arial" charset="0"/>
        </a:defRPr>
      </a:lvl9pPr>
    </p:titleStyle>
    <p:bodyStyle>
      <a:lvl1pPr marL="285750" indent="-285750" algn="l" rtl="0" eaLnBrk="0" fontAlgn="base" hangingPunct="0">
        <a:spcBef>
          <a:spcPct val="20000"/>
        </a:spcBef>
        <a:spcAft>
          <a:spcPct val="0"/>
        </a:spcAft>
        <a:buClr>
          <a:srgbClr val="151C77"/>
        </a:buClr>
        <a:buChar char="•"/>
        <a:defRPr sz="28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Font typeface="Arial" pitchFamily="34" charset="0"/>
        <a:buChar char="–"/>
        <a:defRPr sz="2400" b="1">
          <a:solidFill>
            <a:schemeClr val="tx1"/>
          </a:solidFill>
          <a:latin typeface="+mn-lt"/>
        </a:defRPr>
      </a:lvl2pPr>
      <a:lvl3pPr marL="1027113" indent="-223838" algn="l" rtl="0" eaLnBrk="0" fontAlgn="base" hangingPunct="0">
        <a:spcBef>
          <a:spcPct val="20000"/>
        </a:spcBef>
        <a:spcAft>
          <a:spcPct val="0"/>
        </a:spcAft>
        <a:buClr>
          <a:srgbClr val="151C77"/>
        </a:buClr>
        <a:buFont typeface="Arial" pitchFamily="34" charset="0"/>
        <a:buChar char="-"/>
        <a:defRPr sz="20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mil.robins.af.mil/ceg/gallery/wpe10.jpg"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woplane"/>
          <p:cNvPicPr>
            <a:picLocks noChangeAspect="1" noChangeArrowheads="1"/>
          </p:cNvPicPr>
          <p:nvPr/>
        </p:nvPicPr>
        <p:blipFill>
          <a:blip r:embed="rId3" cstate="print"/>
          <a:srcRect/>
          <a:stretch>
            <a:fillRect/>
          </a:stretch>
        </p:blipFill>
        <p:spPr bwMode="auto">
          <a:xfrm>
            <a:off x="184150" y="1501775"/>
            <a:ext cx="4125913" cy="4645025"/>
          </a:xfrm>
          <a:prstGeom prst="rect">
            <a:avLst/>
          </a:prstGeom>
          <a:noFill/>
          <a:ln w="9525">
            <a:noFill/>
            <a:miter lim="800000"/>
            <a:headEnd/>
            <a:tailEnd/>
          </a:ln>
        </p:spPr>
      </p:pic>
      <p:sp>
        <p:nvSpPr>
          <p:cNvPr id="4099" name="Rectangle 2"/>
          <p:cNvSpPr>
            <a:spLocks noChangeArrowheads="1"/>
          </p:cNvSpPr>
          <p:nvPr/>
        </p:nvSpPr>
        <p:spPr bwMode="auto">
          <a:xfrm>
            <a:off x="2783032" y="3759777"/>
            <a:ext cx="6088063" cy="2207315"/>
          </a:xfrm>
          <a:prstGeom prst="rect">
            <a:avLst/>
          </a:prstGeom>
          <a:noFill/>
          <a:ln w="9525">
            <a:noFill/>
            <a:miter lim="800000"/>
            <a:headEnd/>
            <a:tailEnd/>
          </a:ln>
        </p:spPr>
        <p:txBody>
          <a:bodyPr/>
          <a:lstStyle/>
          <a:p>
            <a:pPr algn="r">
              <a:spcBef>
                <a:spcPct val="20000"/>
              </a:spcBef>
              <a:buClr>
                <a:srgbClr val="151C77"/>
              </a:buClr>
            </a:pPr>
            <a:r>
              <a:rPr lang="en-US" sz="2400" b="1" dirty="0" smtClean="0"/>
              <a:t>Mr. Otis Hicks</a:t>
            </a:r>
            <a:endParaRPr lang="en-US" sz="2400" b="1" dirty="0"/>
          </a:p>
          <a:p>
            <a:pPr algn="r">
              <a:spcBef>
                <a:spcPct val="20000"/>
              </a:spcBef>
              <a:buClr>
                <a:srgbClr val="151C77"/>
              </a:buClr>
            </a:pPr>
            <a:r>
              <a:rPr lang="en-US" sz="2400" b="1" dirty="0" smtClean="0"/>
              <a:t>Director, 78 </a:t>
            </a:r>
            <a:r>
              <a:rPr lang="en-US" sz="2400" b="1" dirty="0" smtClean="0"/>
              <a:t>Civil Engineer Group</a:t>
            </a:r>
            <a:endParaRPr lang="en-US" sz="2400" b="1" dirty="0"/>
          </a:p>
          <a:p>
            <a:pPr algn="r">
              <a:spcBef>
                <a:spcPct val="20000"/>
              </a:spcBef>
              <a:buClr>
                <a:srgbClr val="151C77"/>
              </a:buClr>
            </a:pPr>
            <a:r>
              <a:rPr lang="en-US" sz="2400" b="1" dirty="0"/>
              <a:t>78th </a:t>
            </a:r>
            <a:r>
              <a:rPr lang="en-US" sz="2400" b="1" dirty="0" smtClean="0"/>
              <a:t>Air Base Wing</a:t>
            </a:r>
            <a:endParaRPr lang="en-US" sz="2400" b="1" dirty="0"/>
          </a:p>
          <a:p>
            <a:pPr algn="r">
              <a:spcBef>
                <a:spcPct val="20000"/>
              </a:spcBef>
              <a:buClr>
                <a:srgbClr val="151C77"/>
              </a:buClr>
            </a:pPr>
            <a:r>
              <a:rPr lang="en-US" sz="2400" b="1" dirty="0"/>
              <a:t>Robins AFB, GA</a:t>
            </a:r>
          </a:p>
          <a:p>
            <a:pPr algn="r">
              <a:spcBef>
                <a:spcPct val="20000"/>
              </a:spcBef>
              <a:buClr>
                <a:srgbClr val="151C77"/>
              </a:buClr>
            </a:pPr>
            <a:r>
              <a:rPr lang="en-US" sz="2400" b="1" dirty="0" smtClean="0"/>
              <a:t>November 2010</a:t>
            </a:r>
            <a:endParaRPr lang="en-US" sz="2400" b="1" dirty="0"/>
          </a:p>
        </p:txBody>
      </p:sp>
      <p:sp>
        <p:nvSpPr>
          <p:cNvPr id="4100" name="Rectangle 4"/>
          <p:cNvSpPr>
            <a:spLocks noChangeArrowheads="1"/>
          </p:cNvSpPr>
          <p:nvPr/>
        </p:nvSpPr>
        <p:spPr bwMode="auto">
          <a:xfrm>
            <a:off x="4265613" y="324471"/>
            <a:ext cx="3290887" cy="2617787"/>
          </a:xfrm>
          <a:prstGeom prst="rect">
            <a:avLst/>
          </a:prstGeom>
          <a:noFill/>
          <a:ln w="9525">
            <a:noFill/>
            <a:miter lim="800000"/>
            <a:headEnd/>
            <a:tailEnd/>
          </a:ln>
        </p:spPr>
        <p:txBody>
          <a:bodyPr anchor="ctr"/>
          <a:lstStyle/>
          <a:p>
            <a:r>
              <a:rPr lang="en-US" sz="4200" b="1" i="1">
                <a:solidFill>
                  <a:srgbClr val="3333CC"/>
                </a:solidFill>
              </a:rPr>
              <a:t/>
            </a:r>
            <a:br>
              <a:rPr lang="en-US" sz="4200" b="1" i="1">
                <a:solidFill>
                  <a:srgbClr val="3333CC"/>
                </a:solidFill>
              </a:rPr>
            </a:br>
            <a:r>
              <a:rPr lang="en-US" sz="4200" b="1" i="1">
                <a:solidFill>
                  <a:srgbClr val="3333CC"/>
                </a:solidFill>
              </a:rPr>
              <a:t>Robins AFB</a:t>
            </a:r>
          </a:p>
        </p:txBody>
      </p:sp>
      <p:pic>
        <p:nvPicPr>
          <p:cNvPr id="4101" name="Picture 6" descr="ABW 2"/>
          <p:cNvPicPr>
            <a:picLocks noChangeAspect="1" noChangeArrowheads="1"/>
          </p:cNvPicPr>
          <p:nvPr/>
        </p:nvPicPr>
        <p:blipFill>
          <a:blip r:embed="rId4" cstate="print"/>
          <a:srcRect/>
          <a:stretch>
            <a:fillRect/>
          </a:stretch>
        </p:blipFill>
        <p:spPr bwMode="auto">
          <a:xfrm>
            <a:off x="7335838" y="2127250"/>
            <a:ext cx="1541462" cy="154305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489" y="274544"/>
            <a:ext cx="8229023" cy="868456"/>
          </a:xfrm>
        </p:spPr>
        <p:txBody>
          <a:bodyPr/>
          <a:lstStyle/>
          <a:p>
            <a:pPr eaLnBrk="1" hangingPunct="1"/>
            <a:r>
              <a:rPr lang="en-US" sz="3600" dirty="0" smtClean="0"/>
              <a:t>Projected Priority 1-n List FY10</a:t>
            </a:r>
            <a:r>
              <a:rPr lang="en-US" sz="2700" dirty="0" smtClean="0"/>
              <a:t/>
            </a:r>
            <a:br>
              <a:rPr lang="en-US" sz="2700" dirty="0" smtClean="0"/>
            </a:br>
            <a:r>
              <a:rPr lang="en-US" sz="2700" dirty="0" smtClean="0"/>
              <a:t>FY 11 Prioritization in Progress</a:t>
            </a:r>
          </a:p>
        </p:txBody>
      </p:sp>
      <p:sp>
        <p:nvSpPr>
          <p:cNvPr id="16388" name="Slide Number Placeholder 9"/>
          <p:cNvSpPr>
            <a:spLocks noGrp="1"/>
          </p:cNvSpPr>
          <p:nvPr>
            <p:ph type="sldNum" sz="quarter" idx="11"/>
          </p:nvPr>
        </p:nvSpPr>
        <p:spPr>
          <a:xfrm>
            <a:off x="6996545" y="6387353"/>
            <a:ext cx="1905000" cy="337578"/>
          </a:xfrm>
          <a:noFill/>
        </p:spPr>
        <p:txBody>
          <a:bodyPr/>
          <a:lstStyle/>
          <a:p>
            <a:fld id="{2D20B33C-B657-4636-8A89-396257293714}" type="slidenum">
              <a:rPr lang="en-US" smtClean="0"/>
              <a:pPr/>
              <a:t>10</a:t>
            </a:fld>
            <a:endParaRPr lang="en-US" smtClean="0"/>
          </a:p>
        </p:txBody>
      </p:sp>
      <p:graphicFrame>
        <p:nvGraphicFramePr>
          <p:cNvPr id="9" name="Table 8"/>
          <p:cNvGraphicFramePr>
            <a:graphicFrameLocks noGrp="1"/>
          </p:cNvGraphicFramePr>
          <p:nvPr/>
        </p:nvGraphicFramePr>
        <p:xfrm>
          <a:off x="152978" y="1327898"/>
          <a:ext cx="8783204" cy="4797080"/>
        </p:xfrm>
        <a:graphic>
          <a:graphicData uri="http://schemas.openxmlformats.org/drawingml/2006/table">
            <a:tbl>
              <a:tblPr/>
              <a:tblGrid>
                <a:gridCol w="806908"/>
                <a:gridCol w="806908"/>
                <a:gridCol w="1216310"/>
                <a:gridCol w="4803846"/>
                <a:gridCol w="1149232"/>
              </a:tblGrid>
              <a:tr h="621044">
                <a:tc>
                  <a:txBody>
                    <a:bodyPr/>
                    <a:lstStyle/>
                    <a:p>
                      <a:pPr algn="ctr" fontAlgn="b"/>
                      <a:r>
                        <a:rPr lang="en-US" sz="2000" b="1" i="0" u="none" strike="noStrike" dirty="0" smtClean="0">
                          <a:solidFill>
                            <a:srgbClr val="000000"/>
                          </a:solidFill>
                          <a:latin typeface="Calibri"/>
                        </a:rPr>
                        <a:t>PRI</a:t>
                      </a:r>
                      <a:endParaRPr lang="en-US" sz="20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ORG</a:t>
                      </a:r>
                      <a:endParaRPr lang="en-US" sz="20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PROJECT </a:t>
                      </a:r>
                      <a:r>
                        <a:rPr lang="en-US" sz="2000" b="1" i="0" u="none" strike="noStrike" dirty="0" smtClean="0">
                          <a:solidFill>
                            <a:srgbClr val="000000"/>
                          </a:solidFill>
                          <a:latin typeface="Calibri"/>
                        </a:rPr>
                        <a:t>NO UHHZ</a:t>
                      </a:r>
                      <a:endParaRPr lang="en-US" sz="20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PROJECT TITLE/DESCRIPTION</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 </a:t>
                      </a:r>
                      <a:r>
                        <a:rPr lang="en-US" sz="2000" b="1" i="0" u="none" strike="noStrike" dirty="0" smtClean="0">
                          <a:solidFill>
                            <a:srgbClr val="000000"/>
                          </a:solidFill>
                          <a:latin typeface="Calibri"/>
                        </a:rPr>
                        <a:t>COST</a:t>
                      </a:r>
                    </a:p>
                    <a:p>
                      <a:pPr algn="ctr" fontAlgn="b"/>
                      <a:r>
                        <a:rPr lang="en-US" sz="2000" b="1" i="0" u="none" strike="noStrike" dirty="0" smtClean="0">
                          <a:solidFill>
                            <a:srgbClr val="000000"/>
                          </a:solidFill>
                          <a:latin typeface="Calibri"/>
                        </a:rPr>
                        <a:t>($000) </a:t>
                      </a:r>
                      <a:endParaRPr lang="en-US" sz="20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526">
                <a:tc>
                  <a:txBody>
                    <a:bodyPr/>
                    <a:lstStyle/>
                    <a:p>
                      <a:pPr algn="ctr" fontAlgn="b"/>
                      <a:r>
                        <a:rPr lang="en-US" sz="1600" b="1" i="0" u="none" strike="noStrike" dirty="0" smtClean="0">
                          <a:solidFill>
                            <a:srgbClr val="000000"/>
                          </a:solidFill>
                          <a:latin typeface="Calibri"/>
                        </a:rPr>
                        <a:t>1</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ABW</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073011</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ADAL</a:t>
                      </a:r>
                      <a:r>
                        <a:rPr lang="en-US" sz="1600" b="1" i="0" u="none" strike="noStrike" baseline="0" dirty="0" smtClean="0">
                          <a:solidFill>
                            <a:srgbClr val="000000"/>
                          </a:solidFill>
                          <a:latin typeface="Calibri"/>
                        </a:rPr>
                        <a:t> GATE 5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&gt;$15,000</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815">
                <a:tc>
                  <a:txBody>
                    <a:bodyPr/>
                    <a:lstStyle/>
                    <a:p>
                      <a:pPr algn="ctr" fontAlgn="b"/>
                      <a:r>
                        <a:rPr lang="en-US" sz="1600" b="1" i="0" u="none" strike="noStrike" dirty="0" smtClean="0">
                          <a:solidFill>
                            <a:srgbClr val="000000"/>
                          </a:solidFill>
                          <a:latin typeface="Calibri"/>
                        </a:rPr>
                        <a:t>2</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ABW</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013009</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SECURITY </a:t>
                      </a:r>
                      <a:r>
                        <a:rPr lang="en-US" sz="1600" b="1" i="0" u="none" strike="noStrike" dirty="0">
                          <a:solidFill>
                            <a:srgbClr val="000000"/>
                          </a:solidFill>
                          <a:latin typeface="Calibri"/>
                        </a:rPr>
                        <a:t>FORCES </a:t>
                      </a:r>
                      <a:r>
                        <a:rPr lang="en-US" sz="1600" b="1" i="0" u="none" strike="noStrike" dirty="0" smtClean="0">
                          <a:solidFill>
                            <a:srgbClr val="000000"/>
                          </a:solidFill>
                          <a:latin typeface="Calibri"/>
                        </a:rPr>
                        <a:t>FACILITY*</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&gt;$20,000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algn="ctr" fontAlgn="b"/>
                      <a:r>
                        <a:rPr lang="en-US" sz="1600" b="1" i="0" u="none" strike="noStrike" dirty="0" smtClean="0">
                          <a:solidFill>
                            <a:srgbClr val="000000"/>
                          </a:solidFill>
                          <a:latin typeface="Calibri"/>
                        </a:rPr>
                        <a:t>3</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ABW</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063000</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CONTROL TOWER*</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&gt;$15,000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algn="ctr" fontAlgn="b"/>
                      <a:r>
                        <a:rPr lang="en-US" sz="1600" b="1" i="0" u="none" strike="noStrike" dirty="0" smtClean="0">
                          <a:solidFill>
                            <a:srgbClr val="000000"/>
                          </a:solidFill>
                          <a:latin typeface="Calibri"/>
                        </a:rPr>
                        <a:t>4</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AMXG</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073001</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baseline="0" dirty="0" smtClean="0">
                          <a:solidFill>
                            <a:srgbClr val="000000"/>
                          </a:solidFill>
                          <a:latin typeface="Calibri"/>
                        </a:rPr>
                        <a:t> C-17 MAINTENANCE HANGAR, B/81/82/83</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&gt;$25,000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marL="0" marR="0" indent="0" algn="ctr" defTabSz="1018662"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Calibri"/>
                        </a:rPr>
                        <a:t>5</a:t>
                      </a: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ACSG</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103002</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C2ISR</a:t>
                      </a:r>
                      <a:r>
                        <a:rPr lang="en-US" sz="1600" b="1" i="0" u="none" strike="noStrike" baseline="0" dirty="0" smtClean="0">
                          <a:solidFill>
                            <a:srgbClr val="000000"/>
                          </a:solidFill>
                          <a:latin typeface="Calibri"/>
                        </a:rPr>
                        <a:t> (RPL B/350)</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&gt;$100,000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marL="0" marR="0" indent="0" algn="ctr" defTabSz="1018662"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Calibri"/>
                        </a:rPr>
                        <a:t>6</a:t>
                      </a: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EMXG</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073008</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CONSOLIDATED PMEL/GYRO </a:t>
                      </a:r>
                      <a:r>
                        <a:rPr lang="en-US" sz="1600" b="1" i="0" u="none" strike="noStrike" dirty="0">
                          <a:solidFill>
                            <a:srgbClr val="000000"/>
                          </a:solidFill>
                          <a:latin typeface="Calibri"/>
                        </a:rPr>
                        <a:t>FACILITY</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&gt;$50,000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marL="0" marR="0" indent="0" algn="ctr" defTabSz="1018662"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Calibri"/>
                        </a:rPr>
                        <a:t>7</a:t>
                      </a: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SMXG</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093001</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chemeClr val="tx1"/>
                          </a:solidFill>
                          <a:latin typeface="Calibri"/>
                        </a:rPr>
                        <a:t> SOFTWARE</a:t>
                      </a:r>
                      <a:r>
                        <a:rPr lang="en-US" sz="1600" b="1" i="0" u="none" strike="noStrike" baseline="0" dirty="0" smtClean="0">
                          <a:solidFill>
                            <a:schemeClr val="tx1"/>
                          </a:solidFill>
                          <a:latin typeface="Calibri"/>
                        </a:rPr>
                        <a:t> SUPPORT FACILITY EXPANSION</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&gt;$10,00 </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526">
                <a:tc>
                  <a:txBody>
                    <a:bodyPr/>
                    <a:lstStyle/>
                    <a:p>
                      <a:pPr algn="ctr" fontAlgn="b"/>
                      <a:r>
                        <a:rPr lang="en-US" sz="1600" b="1" i="0" u="none" strike="noStrike" dirty="0" smtClean="0">
                          <a:solidFill>
                            <a:srgbClr val="000000"/>
                          </a:solidFill>
                          <a:latin typeface="Calibri"/>
                        </a:rPr>
                        <a:t>8</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CMXG</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093004</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baseline="0" dirty="0" smtClean="0">
                          <a:solidFill>
                            <a:schemeClr val="tx1"/>
                          </a:solidFill>
                          <a:latin typeface="Calibri"/>
                        </a:rPr>
                        <a:t> A/C FIRE BOTTLE FACILITY (Siting in Progress)</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&gt;$15,000 </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526">
                <a:tc>
                  <a:txBody>
                    <a:bodyPr/>
                    <a:lstStyle/>
                    <a:p>
                      <a:pPr algn="ctr" fontAlgn="b"/>
                      <a:r>
                        <a:rPr lang="en-US" sz="1600" b="1" i="0" u="none" strike="noStrike" dirty="0" smtClean="0">
                          <a:solidFill>
                            <a:srgbClr val="000000"/>
                          </a:solidFill>
                          <a:latin typeface="Calibri"/>
                        </a:rPr>
                        <a:t>9</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ABW</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053015</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REFUEL </a:t>
                      </a:r>
                      <a:r>
                        <a:rPr lang="en-US" sz="1600" b="1" i="0" u="none" strike="noStrike" dirty="0">
                          <a:solidFill>
                            <a:srgbClr val="000000"/>
                          </a:solidFill>
                          <a:latin typeface="Calibri"/>
                        </a:rPr>
                        <a:t>VEHICLE </a:t>
                      </a:r>
                      <a:r>
                        <a:rPr lang="en-US" sz="1600" b="1" i="0" u="none" strike="noStrike" dirty="0" smtClean="0">
                          <a:solidFill>
                            <a:srgbClr val="000000"/>
                          </a:solidFill>
                          <a:latin typeface="Calibri"/>
                        </a:rPr>
                        <a:t>MAINT </a:t>
                      </a:r>
                      <a:r>
                        <a:rPr lang="en-US" sz="1600" b="1" i="0" u="none" strike="noStrike" dirty="0">
                          <a:solidFill>
                            <a:srgbClr val="000000"/>
                          </a:solidFill>
                          <a:latin typeface="Calibri"/>
                        </a:rPr>
                        <a:t>FACILITY</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&gt;$10,000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35">
                <a:tc>
                  <a:txBody>
                    <a:bodyPr/>
                    <a:lstStyle/>
                    <a:p>
                      <a:pPr algn="ctr" fontAlgn="b"/>
                      <a:r>
                        <a:rPr lang="en-US" sz="1600" b="1" i="0" u="none" strike="noStrike" dirty="0" smtClean="0">
                          <a:solidFill>
                            <a:srgbClr val="000000"/>
                          </a:solidFill>
                          <a:latin typeface="Calibri"/>
                        </a:rPr>
                        <a:t>10</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ABW</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983002</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UPGD </a:t>
                      </a:r>
                      <a:r>
                        <a:rPr lang="en-US" sz="1600" b="1" i="0" u="none" strike="noStrike" dirty="0">
                          <a:solidFill>
                            <a:srgbClr val="000000"/>
                          </a:solidFill>
                          <a:latin typeface="Calibri"/>
                        </a:rPr>
                        <a:t>DOMESTIC SEWAGE</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&gt;$10,000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algn="ctr" fontAlgn="b"/>
                      <a:r>
                        <a:rPr lang="en-US" sz="1600" b="1" i="0" u="none" strike="noStrike" dirty="0" smtClean="0">
                          <a:solidFill>
                            <a:srgbClr val="000000"/>
                          </a:solidFill>
                          <a:latin typeface="Calibri"/>
                        </a:rPr>
                        <a:t>11</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DLA</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013011</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600" b="1" i="0" u="none" strike="noStrike" dirty="0" smtClean="0">
                          <a:solidFill>
                            <a:srgbClr val="000000"/>
                          </a:solidFill>
                          <a:latin typeface="Calibri"/>
                        </a:rPr>
                        <a:t> RPR/UPGD </a:t>
                      </a:r>
                      <a:r>
                        <a:rPr lang="sv-SE" sz="1600" b="1" i="0" u="none" strike="noStrike" dirty="0">
                          <a:solidFill>
                            <a:srgbClr val="000000"/>
                          </a:solidFill>
                          <a:latin typeface="Calibri"/>
                        </a:rPr>
                        <a:t>FUEL HYDRANT </a:t>
                      </a:r>
                      <a:r>
                        <a:rPr lang="sv-SE" sz="1600" b="1" i="0" u="none" strike="noStrike" dirty="0" smtClean="0">
                          <a:solidFill>
                            <a:srgbClr val="000000"/>
                          </a:solidFill>
                          <a:latin typeface="Calibri"/>
                        </a:rPr>
                        <a:t>SYS, B/2089</a:t>
                      </a:r>
                      <a:endParaRPr lang="sv-SE"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&gt;$15,000</a:t>
                      </a: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algn="ctr" fontAlgn="b"/>
                      <a:r>
                        <a:rPr lang="en-US" sz="1600" b="1" i="0" u="none" strike="noStrike" dirty="0" smtClean="0">
                          <a:solidFill>
                            <a:srgbClr val="000000"/>
                          </a:solidFill>
                          <a:latin typeface="Calibri"/>
                        </a:rPr>
                        <a:t>12</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DLA</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013010</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1600" b="1" i="0" u="none" strike="noStrike" dirty="0" smtClean="0">
                          <a:solidFill>
                            <a:srgbClr val="000000"/>
                          </a:solidFill>
                          <a:latin typeface="Calibri"/>
                        </a:rPr>
                        <a:t> RPR/UPGD </a:t>
                      </a:r>
                      <a:r>
                        <a:rPr lang="sv-SE" sz="1600" b="1" i="0" u="none" strike="noStrike" dirty="0">
                          <a:solidFill>
                            <a:srgbClr val="000000"/>
                          </a:solidFill>
                          <a:latin typeface="Calibri"/>
                        </a:rPr>
                        <a:t>FUEL HYDRANT </a:t>
                      </a:r>
                      <a:r>
                        <a:rPr lang="sv-SE" sz="1600" b="1" i="0" u="none" strike="noStrike" dirty="0" smtClean="0">
                          <a:solidFill>
                            <a:srgbClr val="000000"/>
                          </a:solidFill>
                          <a:latin typeface="Calibri"/>
                        </a:rPr>
                        <a:t>SYS, </a:t>
                      </a:r>
                      <a:r>
                        <a:rPr lang="sv-SE" sz="1600" b="1" i="0" u="none" strike="noStrike" dirty="0">
                          <a:solidFill>
                            <a:srgbClr val="000000"/>
                          </a:solidFill>
                          <a:latin typeface="Calibri"/>
                        </a:rPr>
                        <a:t>B/39</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&gt;$15,000</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algn="ctr" fontAlgn="b"/>
                      <a:r>
                        <a:rPr lang="en-US" sz="1600" b="1" i="0" u="none" strike="noStrike" dirty="0" smtClean="0">
                          <a:solidFill>
                            <a:srgbClr val="000000"/>
                          </a:solidFill>
                          <a:latin typeface="Calibri"/>
                        </a:rPr>
                        <a:t>13</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MXSG</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093005</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chemeClr val="tx1"/>
                          </a:solidFill>
                          <a:latin typeface="Calibri"/>
                        </a:rPr>
                        <a:t> CHEMICAL</a:t>
                      </a:r>
                      <a:r>
                        <a:rPr lang="en-US" sz="1600" b="1" i="0" u="none" strike="noStrike" baseline="0" dirty="0" smtClean="0">
                          <a:solidFill>
                            <a:schemeClr val="tx1"/>
                          </a:solidFill>
                          <a:latin typeface="Calibri"/>
                        </a:rPr>
                        <a:t> &amp; </a:t>
                      </a:r>
                      <a:r>
                        <a:rPr lang="en-US" sz="1600" b="1" i="0" u="none" strike="noStrike" dirty="0" smtClean="0">
                          <a:solidFill>
                            <a:schemeClr val="tx1"/>
                          </a:solidFill>
                          <a:latin typeface="Calibri"/>
                        </a:rPr>
                        <a:t>MATERIAL</a:t>
                      </a:r>
                      <a:r>
                        <a:rPr lang="en-US" sz="1600" b="1" i="0" u="none" strike="noStrike" baseline="0" dirty="0" smtClean="0">
                          <a:solidFill>
                            <a:schemeClr val="tx1"/>
                          </a:solidFill>
                          <a:latin typeface="Calibri"/>
                        </a:rPr>
                        <a:t> TESTING LAB</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&gt;$15,000</a:t>
                      </a:r>
                      <a:endParaRPr lang="en-US" sz="1600" b="1" i="0" u="none" strike="noStrike" dirty="0">
                        <a:solidFill>
                          <a:schemeClr val="tx1"/>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algn="ctr" fontAlgn="b"/>
                      <a:r>
                        <a:rPr lang="en-US" sz="1600" b="1" i="0" u="none" strike="noStrike" dirty="0" smtClean="0">
                          <a:solidFill>
                            <a:srgbClr val="000000"/>
                          </a:solidFill>
                          <a:latin typeface="Calibri"/>
                        </a:rPr>
                        <a:t>14</a:t>
                      </a: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ABW</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023000</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ADAL COMMUNICATIONS FACILITY</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&gt;$10,000</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1">
                <a:tc>
                  <a:txBody>
                    <a:bodyPr/>
                    <a:lstStyle/>
                    <a:p>
                      <a:pPr algn="ctr" fontAlgn="b"/>
                      <a:r>
                        <a:rPr lang="en-US" sz="1600" b="1" i="0" u="none" strike="noStrike" dirty="0" smtClean="0">
                          <a:solidFill>
                            <a:srgbClr val="000000"/>
                          </a:solidFill>
                          <a:latin typeface="Calibri"/>
                        </a:rPr>
                        <a:t>15</a:t>
                      </a:r>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ABW</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053001</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ADAL PHYSICAL</a:t>
                      </a:r>
                      <a:r>
                        <a:rPr lang="en-US" sz="1600" b="1" i="0" u="none" strike="noStrike" baseline="0" dirty="0" smtClean="0">
                          <a:solidFill>
                            <a:srgbClr val="000000"/>
                          </a:solidFill>
                          <a:latin typeface="Calibri"/>
                        </a:rPr>
                        <a:t> FITNESS CENTER</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&gt;$5,000</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526">
                <a:tc>
                  <a:txBody>
                    <a:bodyPr/>
                    <a:lstStyle/>
                    <a:p>
                      <a:pPr algn="ctr" fontAlgn="b"/>
                      <a:endParaRPr lang="en-US" sz="1600" b="1" i="0" u="none" strike="noStrike" dirty="0">
                        <a:solidFill>
                          <a:srgbClr val="000000"/>
                        </a:solidFill>
                        <a:latin typeface="Calibri"/>
                      </a:endParaRPr>
                    </a:p>
                  </a:txBody>
                  <a:tcPr marL="2479" marR="2479" marT="24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a:t>
                      </a:r>
                      <a:r>
                        <a:rPr lang="en-US" sz="1200" b="0" i="0" u="none" strike="noStrike" dirty="0" smtClean="0">
                          <a:solidFill>
                            <a:srgbClr val="000000"/>
                          </a:solidFill>
                          <a:latin typeface="Calibri"/>
                        </a:rPr>
                        <a:t>Projects</a:t>
                      </a:r>
                      <a:r>
                        <a:rPr lang="en-US" sz="1200" b="0" i="0" u="none" strike="noStrike" baseline="0" dirty="0" smtClean="0">
                          <a:solidFill>
                            <a:srgbClr val="000000"/>
                          </a:solidFill>
                          <a:latin typeface="Calibri"/>
                        </a:rPr>
                        <a:t> in FYDP 12-15. Reference Previous Slide Map Location</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6" descr="BASE MAP.jpg"/>
          <p:cNvPicPr>
            <a:picLocks noChangeAspect="1"/>
          </p:cNvPicPr>
          <p:nvPr/>
        </p:nvPicPr>
        <p:blipFill>
          <a:blip r:embed="rId3" cstate="print"/>
          <a:srcRect/>
          <a:stretch>
            <a:fillRect/>
          </a:stretch>
        </p:blipFill>
        <p:spPr bwMode="auto">
          <a:xfrm>
            <a:off x="415637" y="1479176"/>
            <a:ext cx="8317057" cy="4494960"/>
          </a:xfrm>
          <a:prstGeom prst="rect">
            <a:avLst/>
          </a:prstGeom>
          <a:noFill/>
          <a:ln w="9525">
            <a:noFill/>
            <a:miter lim="800000"/>
            <a:headEnd/>
            <a:tailEnd/>
          </a:ln>
        </p:spPr>
      </p:pic>
      <p:sp>
        <p:nvSpPr>
          <p:cNvPr id="21507" name="Rectangle 2"/>
          <p:cNvSpPr>
            <a:spLocks noGrp="1" noChangeArrowheads="1"/>
          </p:cNvSpPr>
          <p:nvPr>
            <p:ph type="title"/>
          </p:nvPr>
        </p:nvSpPr>
        <p:spPr>
          <a:xfrm>
            <a:off x="1870364" y="201706"/>
            <a:ext cx="5403273" cy="928688"/>
          </a:xfrm>
        </p:spPr>
        <p:txBody>
          <a:bodyPr lIns="90426" tIns="44419" rIns="90426" bIns="44419"/>
          <a:lstStyle/>
          <a:p>
            <a:pPr eaLnBrk="1" hangingPunct="1"/>
            <a:r>
              <a:rPr lang="en-US" smtClean="0"/>
              <a:t>MILCON Projects</a:t>
            </a:r>
            <a:br>
              <a:rPr lang="en-US" smtClean="0"/>
            </a:br>
            <a:r>
              <a:rPr lang="en-US" smtClean="0"/>
              <a:t>Other MAJCOM</a:t>
            </a:r>
          </a:p>
        </p:txBody>
      </p:sp>
      <p:sp>
        <p:nvSpPr>
          <p:cNvPr id="21508" name="Slide Number Placeholder 13"/>
          <p:cNvSpPr>
            <a:spLocks noGrp="1"/>
          </p:cNvSpPr>
          <p:nvPr>
            <p:ph type="sldNum" sz="quarter" idx="11"/>
          </p:nvPr>
        </p:nvSpPr>
        <p:spPr>
          <a:xfrm>
            <a:off x="7010977" y="6521824"/>
            <a:ext cx="1905000" cy="336176"/>
          </a:xfrm>
          <a:noFill/>
        </p:spPr>
        <p:txBody>
          <a:bodyPr/>
          <a:lstStyle/>
          <a:p>
            <a:fld id="{0605B115-1648-4724-83C7-C0D11B12F157}" type="slidenum">
              <a:rPr lang="en-US" smtClean="0"/>
              <a:pPr/>
              <a:t>11</a:t>
            </a:fld>
            <a:endParaRPr lang="en-US" smtClean="0"/>
          </a:p>
        </p:txBody>
      </p:sp>
      <p:sp>
        <p:nvSpPr>
          <p:cNvPr id="21509" name="Text Box 37"/>
          <p:cNvSpPr txBox="1">
            <a:spLocks noChangeArrowheads="1"/>
          </p:cNvSpPr>
          <p:nvPr/>
        </p:nvSpPr>
        <p:spPr bwMode="auto">
          <a:xfrm>
            <a:off x="5943023" y="4647640"/>
            <a:ext cx="1829955" cy="1462215"/>
          </a:xfrm>
          <a:prstGeom prst="rect">
            <a:avLst/>
          </a:prstGeom>
          <a:solidFill>
            <a:schemeClr val="bg1"/>
          </a:solidFill>
          <a:ln w="25400">
            <a:solidFill>
              <a:schemeClr val="tx1"/>
            </a:solidFill>
            <a:miter lim="800000"/>
            <a:headEnd/>
            <a:tailEnd/>
          </a:ln>
        </p:spPr>
        <p:txBody>
          <a:bodyPr lIns="85066" tIns="42532" rIns="85066" bIns="42532"/>
          <a:lstStyle/>
          <a:p>
            <a:r>
              <a:rPr lang="en-US" sz="1000" dirty="0">
                <a:latin typeface="Calibri" pitchFamily="34" charset="0"/>
              </a:rPr>
              <a:t>983006P1, 983006P2, 003004, </a:t>
            </a:r>
          </a:p>
          <a:p>
            <a:r>
              <a:rPr lang="en-US" sz="1000" dirty="0">
                <a:latin typeface="Calibri" pitchFamily="34" charset="0"/>
              </a:rPr>
              <a:t>993009, 013001, 033001</a:t>
            </a:r>
          </a:p>
          <a:p>
            <a:r>
              <a:rPr lang="en-US" sz="1000" dirty="0">
                <a:latin typeface="Calibri" pitchFamily="34" charset="0"/>
              </a:rPr>
              <a:t>689</a:t>
            </a:r>
            <a:r>
              <a:rPr lang="en-US" sz="1000" baseline="30000" dirty="0">
                <a:latin typeface="Calibri" pitchFamily="34" charset="0"/>
              </a:rPr>
              <a:t>th</a:t>
            </a:r>
            <a:r>
              <a:rPr lang="en-US" sz="1000" dirty="0">
                <a:latin typeface="Calibri" pitchFamily="34" charset="0"/>
              </a:rPr>
              <a:t> CCW, 5</a:t>
            </a:r>
            <a:r>
              <a:rPr lang="en-US" sz="1000" baseline="30000" dirty="0">
                <a:latin typeface="Calibri" pitchFamily="34" charset="0"/>
              </a:rPr>
              <a:t>TH</a:t>
            </a:r>
            <a:r>
              <a:rPr lang="en-US" sz="1000" dirty="0">
                <a:latin typeface="Calibri" pitchFamily="34" charset="0"/>
              </a:rPr>
              <a:t> CCG FACILITIES</a:t>
            </a:r>
          </a:p>
          <a:p>
            <a:r>
              <a:rPr lang="en-US" sz="1000" dirty="0">
                <a:latin typeface="Calibri" pitchFamily="34" charset="0"/>
              </a:rPr>
              <a:t>51</a:t>
            </a:r>
            <a:r>
              <a:rPr lang="en-US" sz="1000" baseline="30000" dirty="0">
                <a:latin typeface="Calibri" pitchFamily="34" charset="0"/>
              </a:rPr>
              <a:t>st</a:t>
            </a:r>
            <a:r>
              <a:rPr lang="en-US" sz="1000" dirty="0">
                <a:latin typeface="Calibri" pitchFamily="34" charset="0"/>
              </a:rPr>
              <a:t> CCS </a:t>
            </a:r>
            <a:r>
              <a:rPr lang="en-US" sz="1000" dirty="0" smtClean="0">
                <a:latin typeface="Calibri" pitchFamily="34" charset="0"/>
              </a:rPr>
              <a:t> Warehouse Facility</a:t>
            </a:r>
            <a:endParaRPr lang="en-US" sz="1000" dirty="0">
              <a:latin typeface="Calibri" pitchFamily="34" charset="0"/>
            </a:endParaRPr>
          </a:p>
          <a:p>
            <a:r>
              <a:rPr lang="en-US" sz="1000" dirty="0">
                <a:latin typeface="Calibri" pitchFamily="34" charset="0"/>
              </a:rPr>
              <a:t>52</a:t>
            </a:r>
            <a:r>
              <a:rPr lang="en-US" sz="1000" baseline="30000" dirty="0">
                <a:latin typeface="Calibri" pitchFamily="34" charset="0"/>
              </a:rPr>
              <a:t>nd</a:t>
            </a:r>
            <a:r>
              <a:rPr lang="en-US" sz="1000" dirty="0">
                <a:latin typeface="Calibri" pitchFamily="34" charset="0"/>
              </a:rPr>
              <a:t> </a:t>
            </a:r>
            <a:r>
              <a:rPr lang="en-US" sz="1000" dirty="0" smtClean="0">
                <a:latin typeface="Calibri" pitchFamily="34" charset="0"/>
              </a:rPr>
              <a:t>CCS Operations Facility</a:t>
            </a:r>
            <a:endParaRPr lang="en-US" sz="1000" dirty="0">
              <a:latin typeface="Calibri" pitchFamily="34" charset="0"/>
            </a:endParaRPr>
          </a:p>
          <a:p>
            <a:r>
              <a:rPr lang="en-US" sz="1000" dirty="0">
                <a:latin typeface="Calibri" pitchFamily="34" charset="0"/>
              </a:rPr>
              <a:t>53</a:t>
            </a:r>
            <a:r>
              <a:rPr lang="en-US" sz="1000" baseline="30000" dirty="0">
                <a:latin typeface="Calibri" pitchFamily="34" charset="0"/>
              </a:rPr>
              <a:t>rd </a:t>
            </a:r>
            <a:r>
              <a:rPr lang="en-US" sz="1000" dirty="0">
                <a:latin typeface="Calibri" pitchFamily="34" charset="0"/>
              </a:rPr>
              <a:t> </a:t>
            </a:r>
            <a:r>
              <a:rPr lang="en-US" sz="1000" dirty="0" smtClean="0">
                <a:latin typeface="Calibri" pitchFamily="34" charset="0"/>
              </a:rPr>
              <a:t>CCS Operations Facility</a:t>
            </a:r>
            <a:endParaRPr lang="en-US" sz="1000" dirty="0">
              <a:latin typeface="Calibri" pitchFamily="34" charset="0"/>
            </a:endParaRPr>
          </a:p>
          <a:p>
            <a:r>
              <a:rPr lang="en-US" sz="1000" dirty="0">
                <a:latin typeface="Calibri" pitchFamily="34" charset="0"/>
              </a:rPr>
              <a:t>54</a:t>
            </a:r>
            <a:r>
              <a:rPr lang="en-US" sz="1000" baseline="30000" dirty="0">
                <a:latin typeface="Calibri" pitchFamily="34" charset="0"/>
              </a:rPr>
              <a:t>th</a:t>
            </a:r>
            <a:r>
              <a:rPr lang="en-US" sz="1000" dirty="0">
                <a:latin typeface="Calibri" pitchFamily="34" charset="0"/>
              </a:rPr>
              <a:t> </a:t>
            </a:r>
            <a:r>
              <a:rPr lang="en-US" sz="1000" dirty="0" smtClean="0">
                <a:latin typeface="Calibri" pitchFamily="34" charset="0"/>
              </a:rPr>
              <a:t>CCS  Operations Facility</a:t>
            </a:r>
            <a:endParaRPr lang="en-US" sz="1000" dirty="0">
              <a:latin typeface="Calibri" pitchFamily="34" charset="0"/>
            </a:endParaRPr>
          </a:p>
          <a:p>
            <a:r>
              <a:rPr lang="en-US" sz="1000" dirty="0">
                <a:latin typeface="Calibri" pitchFamily="34" charset="0"/>
              </a:rPr>
              <a:t>54</a:t>
            </a:r>
            <a:r>
              <a:rPr lang="en-US" sz="1000" baseline="30000" dirty="0">
                <a:latin typeface="Calibri" pitchFamily="34" charset="0"/>
              </a:rPr>
              <a:t>th </a:t>
            </a:r>
            <a:r>
              <a:rPr lang="en-US" sz="1000" dirty="0">
                <a:latin typeface="Calibri" pitchFamily="34" charset="0"/>
              </a:rPr>
              <a:t> </a:t>
            </a:r>
            <a:r>
              <a:rPr lang="en-US" sz="1000" dirty="0" smtClean="0">
                <a:latin typeface="Calibri" pitchFamily="34" charset="0"/>
              </a:rPr>
              <a:t>CCS Operations Facility</a:t>
            </a:r>
            <a:endParaRPr lang="en-US" sz="1000" dirty="0">
              <a:latin typeface="Calibri" pitchFamily="34" charset="0"/>
            </a:endParaRPr>
          </a:p>
          <a:p>
            <a:r>
              <a:rPr lang="en-US" sz="1000" dirty="0">
                <a:latin typeface="Calibri" pitchFamily="34" charset="0"/>
              </a:rPr>
              <a:t>689</a:t>
            </a:r>
            <a:r>
              <a:rPr lang="en-US" sz="1000" baseline="30000" dirty="0">
                <a:latin typeface="Calibri" pitchFamily="34" charset="0"/>
              </a:rPr>
              <a:t>th</a:t>
            </a:r>
            <a:r>
              <a:rPr lang="en-US" sz="1000" dirty="0">
                <a:latin typeface="Calibri" pitchFamily="34" charset="0"/>
              </a:rPr>
              <a:t>  CCW </a:t>
            </a:r>
            <a:r>
              <a:rPr lang="en-US" sz="1000" dirty="0" smtClean="0">
                <a:latin typeface="Calibri" pitchFamily="34" charset="0"/>
              </a:rPr>
              <a:t>HQ</a:t>
            </a:r>
            <a:endParaRPr lang="en-US" sz="1000" dirty="0">
              <a:latin typeface="Calibri" pitchFamily="34" charset="0"/>
            </a:endParaRPr>
          </a:p>
          <a:p>
            <a:r>
              <a:rPr lang="en-US" sz="1000" dirty="0">
                <a:latin typeface="Calibri" pitchFamily="34" charset="0"/>
              </a:rPr>
              <a:t>             </a:t>
            </a:r>
          </a:p>
          <a:p>
            <a:endParaRPr lang="en-US" sz="1000" dirty="0">
              <a:latin typeface="Calibri" pitchFamily="34" charset="0"/>
            </a:endParaRPr>
          </a:p>
          <a:p>
            <a:pPr>
              <a:buFontTx/>
              <a:buNone/>
            </a:pPr>
            <a:r>
              <a:rPr lang="en-US" sz="1000" dirty="0">
                <a:latin typeface="Calibri" pitchFamily="34" charset="0"/>
              </a:rPr>
              <a:t>     </a:t>
            </a:r>
          </a:p>
          <a:p>
            <a:endParaRPr lang="en-US" dirty="0">
              <a:latin typeface="Calibri" pitchFamily="34" charset="0"/>
            </a:endParaRPr>
          </a:p>
        </p:txBody>
      </p:sp>
      <p:sp>
        <p:nvSpPr>
          <p:cNvPr id="21510" name="Line 38"/>
          <p:cNvSpPr>
            <a:spLocks noChangeShapeType="1"/>
          </p:cNvSpPr>
          <p:nvPr/>
        </p:nvSpPr>
        <p:spPr bwMode="auto">
          <a:xfrm flipV="1">
            <a:off x="6858000" y="3563471"/>
            <a:ext cx="346364" cy="1084169"/>
          </a:xfrm>
          <a:prstGeom prst="line">
            <a:avLst/>
          </a:prstGeom>
          <a:noFill/>
          <a:ln w="25400">
            <a:solidFill>
              <a:schemeClr val="tx1"/>
            </a:solidFill>
            <a:round/>
            <a:headEnd/>
            <a:tailEnd type="triangle" w="med" len="med"/>
          </a:ln>
        </p:spPr>
        <p:txBody>
          <a:bodyPr lIns="91394" tIns="45697" rIns="91394" bIns="45697"/>
          <a:lstStyle/>
          <a:p>
            <a:endParaRPr lang="en-US"/>
          </a:p>
        </p:txBody>
      </p:sp>
      <p:sp>
        <p:nvSpPr>
          <p:cNvPr id="21511" name="Oval 29"/>
          <p:cNvSpPr>
            <a:spLocks noChangeArrowheads="1"/>
          </p:cNvSpPr>
          <p:nvPr/>
        </p:nvSpPr>
        <p:spPr bwMode="auto">
          <a:xfrm>
            <a:off x="5472546" y="3563471"/>
            <a:ext cx="139989" cy="142875"/>
          </a:xfrm>
          <a:prstGeom prst="ellipse">
            <a:avLst/>
          </a:prstGeom>
          <a:solidFill>
            <a:srgbClr val="FF0000"/>
          </a:solidFill>
          <a:ln w="9525">
            <a:solidFill>
              <a:srgbClr val="FF0000"/>
            </a:solidFill>
            <a:round/>
            <a:headEnd/>
            <a:tailEnd/>
          </a:ln>
        </p:spPr>
        <p:txBody>
          <a:bodyPr wrap="none" lIns="91394" tIns="45697" rIns="91394" bIns="45697" anchor="ctr"/>
          <a:lstStyle/>
          <a:p>
            <a:endParaRPr lang="en-US">
              <a:latin typeface="Calibri" pitchFamily="34" charset="0"/>
            </a:endParaRPr>
          </a:p>
        </p:txBody>
      </p:sp>
      <p:sp>
        <p:nvSpPr>
          <p:cNvPr id="21512" name="Text Box 7"/>
          <p:cNvSpPr txBox="1">
            <a:spLocks noChangeArrowheads="1"/>
          </p:cNvSpPr>
          <p:nvPr/>
        </p:nvSpPr>
        <p:spPr bwMode="auto">
          <a:xfrm>
            <a:off x="533977" y="1448360"/>
            <a:ext cx="2818535" cy="1446960"/>
          </a:xfrm>
          <a:prstGeom prst="rect">
            <a:avLst/>
          </a:prstGeom>
          <a:solidFill>
            <a:schemeClr val="bg1"/>
          </a:solidFill>
          <a:ln w="25400">
            <a:solidFill>
              <a:schemeClr val="tx1"/>
            </a:solidFill>
            <a:miter lim="800000"/>
            <a:headEnd/>
            <a:tailEnd/>
          </a:ln>
        </p:spPr>
        <p:txBody>
          <a:bodyPr lIns="85066" tIns="42532" rIns="85066" bIns="42532"/>
          <a:lstStyle/>
          <a:p>
            <a:pPr>
              <a:lnSpc>
                <a:spcPct val="90000"/>
              </a:lnSpc>
              <a:buFont typeface="Wingdings" pitchFamily="2" charset="2"/>
              <a:buNone/>
            </a:pPr>
            <a:r>
              <a:rPr lang="en-US" sz="1000" dirty="0">
                <a:latin typeface="Calibri" pitchFamily="34" charset="0"/>
              </a:rPr>
              <a:t>023012, 093006, 073004, 073003,</a:t>
            </a:r>
          </a:p>
          <a:p>
            <a:pPr>
              <a:lnSpc>
                <a:spcPct val="90000"/>
              </a:lnSpc>
              <a:buFont typeface="Wingdings" pitchFamily="2" charset="2"/>
              <a:buNone/>
            </a:pPr>
            <a:r>
              <a:rPr lang="en-US" sz="1000" dirty="0">
                <a:latin typeface="Calibri" pitchFamily="34" charset="0"/>
              </a:rPr>
              <a:t>073005, 073007</a:t>
            </a:r>
          </a:p>
          <a:p>
            <a:pPr>
              <a:lnSpc>
                <a:spcPct val="90000"/>
              </a:lnSpc>
              <a:buFont typeface="Wingdings" pitchFamily="2" charset="2"/>
              <a:buNone/>
            </a:pPr>
            <a:r>
              <a:rPr lang="en-US" sz="1000" dirty="0">
                <a:latin typeface="Calibri" pitchFamily="34" charset="0"/>
              </a:rPr>
              <a:t>AFRC </a:t>
            </a:r>
            <a:r>
              <a:rPr lang="en-US" sz="1000" dirty="0" smtClean="0">
                <a:latin typeface="Calibri" pitchFamily="34" charset="0"/>
              </a:rPr>
              <a:t>READINESS/TRG FACILITY - FUNDED </a:t>
            </a:r>
            <a:endParaRPr lang="en-US" sz="1000" dirty="0">
              <a:latin typeface="Calibri" pitchFamily="34" charset="0"/>
            </a:endParaRPr>
          </a:p>
          <a:p>
            <a:pPr>
              <a:lnSpc>
                <a:spcPct val="90000"/>
              </a:lnSpc>
              <a:buFont typeface="Wingdings" pitchFamily="2" charset="2"/>
              <a:buNone/>
            </a:pPr>
            <a:r>
              <a:rPr lang="en-US" sz="1000" dirty="0">
                <a:latin typeface="Calibri" pitchFamily="34" charset="0"/>
              </a:rPr>
              <a:t>HQ COMPLEX INFRASTRUCTURE </a:t>
            </a:r>
          </a:p>
          <a:p>
            <a:pPr>
              <a:lnSpc>
                <a:spcPct val="90000"/>
              </a:lnSpc>
              <a:buFont typeface="Wingdings" pitchFamily="2" charset="2"/>
              <a:buNone/>
            </a:pPr>
            <a:r>
              <a:rPr lang="en-US" sz="1000" dirty="0">
                <a:latin typeface="Calibri" pitchFamily="34" charset="0"/>
              </a:rPr>
              <a:t>HQ COMPLEX FACILITY (BLDG 1) </a:t>
            </a:r>
          </a:p>
          <a:p>
            <a:pPr>
              <a:lnSpc>
                <a:spcPct val="90000"/>
              </a:lnSpc>
              <a:buFont typeface="Wingdings" pitchFamily="2" charset="2"/>
              <a:buNone/>
            </a:pPr>
            <a:r>
              <a:rPr lang="en-US" sz="1000" dirty="0">
                <a:latin typeface="Calibri" pitchFamily="34" charset="0"/>
              </a:rPr>
              <a:t>HQ COMPLEX FACILITY (BLDG 2) </a:t>
            </a:r>
          </a:p>
          <a:p>
            <a:pPr>
              <a:lnSpc>
                <a:spcPct val="90000"/>
              </a:lnSpc>
              <a:buFont typeface="Wingdings" pitchFamily="2" charset="2"/>
              <a:buNone/>
            </a:pPr>
            <a:r>
              <a:rPr lang="en-US" sz="1000" dirty="0">
                <a:latin typeface="Calibri" pitchFamily="34" charset="0"/>
              </a:rPr>
              <a:t>HQ COMPLEX FACILITY (BLDG 3) </a:t>
            </a:r>
          </a:p>
          <a:p>
            <a:pPr>
              <a:lnSpc>
                <a:spcPct val="90000"/>
              </a:lnSpc>
              <a:buFont typeface="Wingdings" pitchFamily="2" charset="2"/>
              <a:buNone/>
            </a:pPr>
            <a:r>
              <a:rPr lang="en-US" sz="1000" dirty="0">
                <a:latin typeface="Calibri" pitchFamily="34" charset="0"/>
              </a:rPr>
              <a:t>HQ COMPLEX FACILITY (BLDG 4) </a:t>
            </a:r>
          </a:p>
          <a:p>
            <a:pPr>
              <a:lnSpc>
                <a:spcPct val="90000"/>
              </a:lnSpc>
              <a:buFont typeface="Wingdings" pitchFamily="2" charset="2"/>
              <a:buNone/>
            </a:pPr>
            <a:endParaRPr lang="en-US" sz="1000" dirty="0">
              <a:latin typeface="Calibri" pitchFamily="34" charset="0"/>
            </a:endParaRPr>
          </a:p>
          <a:p>
            <a:pPr>
              <a:lnSpc>
                <a:spcPct val="90000"/>
              </a:lnSpc>
              <a:buFont typeface="Wingdings" pitchFamily="2" charset="2"/>
              <a:buNone/>
            </a:pPr>
            <a:endParaRPr lang="en-US" sz="1500" dirty="0">
              <a:latin typeface="Calibri" pitchFamily="34" charset="0"/>
            </a:endParaRPr>
          </a:p>
        </p:txBody>
      </p:sp>
      <p:sp>
        <p:nvSpPr>
          <p:cNvPr id="21513" name="Line 38"/>
          <p:cNvSpPr>
            <a:spLocks noChangeShapeType="1"/>
          </p:cNvSpPr>
          <p:nvPr/>
        </p:nvSpPr>
        <p:spPr bwMode="auto">
          <a:xfrm>
            <a:off x="3352512" y="2133321"/>
            <a:ext cx="2120034" cy="1430150"/>
          </a:xfrm>
          <a:prstGeom prst="line">
            <a:avLst/>
          </a:prstGeom>
          <a:noFill/>
          <a:ln w="25400">
            <a:solidFill>
              <a:schemeClr val="tx1"/>
            </a:solidFill>
            <a:round/>
            <a:headEnd/>
            <a:tailEnd type="triangle" w="med" len="med"/>
          </a:ln>
        </p:spPr>
        <p:txBody>
          <a:bodyPr lIns="91394" tIns="45697" rIns="91394" bIns="45697"/>
          <a:lstStyle/>
          <a:p>
            <a:endParaRPr lang="en-US"/>
          </a:p>
        </p:txBody>
      </p:sp>
      <p:sp>
        <p:nvSpPr>
          <p:cNvPr id="21514" name="Oval 30"/>
          <p:cNvSpPr>
            <a:spLocks noChangeArrowheads="1"/>
          </p:cNvSpPr>
          <p:nvPr/>
        </p:nvSpPr>
        <p:spPr bwMode="auto">
          <a:xfrm>
            <a:off x="7204364" y="3361765"/>
            <a:ext cx="139989" cy="142875"/>
          </a:xfrm>
          <a:prstGeom prst="ellipse">
            <a:avLst/>
          </a:prstGeom>
          <a:solidFill>
            <a:srgbClr val="FF0000"/>
          </a:solidFill>
          <a:ln w="9525">
            <a:solidFill>
              <a:srgbClr val="FF0000"/>
            </a:solidFill>
            <a:round/>
            <a:headEnd/>
            <a:tailEnd/>
          </a:ln>
        </p:spPr>
        <p:txBody>
          <a:bodyPr wrap="none" lIns="91394" tIns="45697" rIns="91394" bIns="45697" anchor="ctr"/>
          <a:lstStyle/>
          <a:p>
            <a:endParaRPr lang="en-US">
              <a:latin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85850" y="338138"/>
            <a:ext cx="7000875" cy="646112"/>
          </a:xfrm>
          <a:prstGeom prst="rect">
            <a:avLst/>
          </a:prstGeom>
          <a:noFill/>
        </p:spPr>
        <p:txBody>
          <a:bodyPr wrap="square">
            <a:spAutoFit/>
          </a:bodyPr>
          <a:lstStyle/>
          <a:p>
            <a:pPr algn="ctr" eaLnBrk="0" hangingPunct="0">
              <a:defRPr/>
            </a:pPr>
            <a:r>
              <a:rPr lang="en-US" sz="3600" b="1" kern="0" dirty="0">
                <a:solidFill>
                  <a:srgbClr val="3333CC"/>
                </a:solidFill>
                <a:latin typeface="+mj-lt"/>
                <a:ea typeface="+mj-ea"/>
                <a:cs typeface="+mj-cs"/>
              </a:rPr>
              <a:t>Facility SRM Execution</a:t>
            </a:r>
          </a:p>
        </p:txBody>
      </p:sp>
      <p:graphicFrame>
        <p:nvGraphicFramePr>
          <p:cNvPr id="6146" name="Object 2"/>
          <p:cNvGraphicFramePr>
            <a:graphicFrameLocks noChangeAspect="1"/>
          </p:cNvGraphicFramePr>
          <p:nvPr/>
        </p:nvGraphicFramePr>
        <p:xfrm>
          <a:off x="193963" y="1371600"/>
          <a:ext cx="8678962" cy="4890655"/>
        </p:xfrm>
        <a:graphic>
          <a:graphicData uri="http://schemas.openxmlformats.org/presentationml/2006/ole">
            <p:oleObj spid="_x0000_s21506" name="Worksheet" r:id="rId4" imgW="8829575" imgH="4391010" progId="Excel.Sheet.8">
              <p:embed/>
            </p:oleObj>
          </a:graphicData>
        </a:graphic>
      </p:graphicFrame>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sz="half" idx="1"/>
          </p:nvPr>
        </p:nvSpPr>
        <p:spPr/>
        <p:txBody>
          <a:bodyPr lIns="85098" tIns="42549" rIns="85098" bIns="42549"/>
          <a:lstStyle/>
          <a:p>
            <a:pPr eaLnBrk="1" hangingPunct="1">
              <a:buFont typeface="Wingdings" pitchFamily="2" charset="2"/>
              <a:buNone/>
            </a:pPr>
            <a:endParaRPr lang="en-US" sz="1000" smtClean="0"/>
          </a:p>
          <a:p>
            <a:pPr eaLnBrk="1" hangingPunct="1">
              <a:buFont typeface="Wingdings" pitchFamily="2" charset="2"/>
              <a:buNone/>
            </a:pPr>
            <a:endParaRPr lang="en-US" sz="3400" smtClean="0"/>
          </a:p>
        </p:txBody>
      </p:sp>
      <p:sp>
        <p:nvSpPr>
          <p:cNvPr id="11268" name="Rectangle 5"/>
          <p:cNvSpPr>
            <a:spLocks noChangeArrowheads="1"/>
          </p:cNvSpPr>
          <p:nvPr/>
        </p:nvSpPr>
        <p:spPr bwMode="auto">
          <a:xfrm>
            <a:off x="685800" y="0"/>
            <a:ext cx="7951788" cy="1071563"/>
          </a:xfrm>
          <a:prstGeom prst="rect">
            <a:avLst/>
          </a:prstGeom>
          <a:noFill/>
          <a:ln w="9525">
            <a:noFill/>
            <a:miter lim="800000"/>
            <a:headEnd/>
            <a:tailEnd/>
          </a:ln>
        </p:spPr>
        <p:txBody>
          <a:bodyPr lIns="91394" tIns="45698" rIns="91394" bIns="45698" anchor="b"/>
          <a:lstStyle/>
          <a:p>
            <a:pPr algn="ctr">
              <a:lnSpc>
                <a:spcPct val="90000"/>
              </a:lnSpc>
            </a:pPr>
            <a:r>
              <a:rPr lang="en-US" sz="3600" b="1" dirty="0">
                <a:latin typeface="+mj-lt"/>
              </a:rPr>
              <a:t/>
            </a:r>
            <a:br>
              <a:rPr lang="en-US" sz="3600" b="1" dirty="0">
                <a:latin typeface="+mj-lt"/>
              </a:rPr>
            </a:br>
            <a:r>
              <a:rPr lang="en-US" sz="3600" b="1" dirty="0">
                <a:latin typeface="+mj-lt"/>
              </a:rPr>
              <a:t> </a:t>
            </a:r>
            <a:r>
              <a:rPr lang="en-US" sz="3600" b="1" dirty="0" smtClean="0">
                <a:solidFill>
                  <a:srgbClr val="3333CC"/>
                </a:solidFill>
                <a:latin typeface="+mj-lt"/>
              </a:rPr>
              <a:t>FY11 Top 20 SRM Program</a:t>
            </a:r>
            <a:endParaRPr lang="en-US" sz="3600" b="1" dirty="0">
              <a:solidFill>
                <a:srgbClr val="3333CC"/>
              </a:solidFill>
              <a:latin typeface="+mj-lt"/>
            </a:endParaRPr>
          </a:p>
        </p:txBody>
      </p:sp>
      <p:sp>
        <p:nvSpPr>
          <p:cNvPr id="11269" name="Text Box 6"/>
          <p:cNvSpPr txBox="1">
            <a:spLocks noChangeArrowheads="1"/>
          </p:cNvSpPr>
          <p:nvPr/>
        </p:nvSpPr>
        <p:spPr bwMode="auto">
          <a:xfrm>
            <a:off x="8837613" y="863600"/>
            <a:ext cx="341312" cy="296863"/>
          </a:xfrm>
          <a:prstGeom prst="rect">
            <a:avLst/>
          </a:prstGeom>
          <a:noFill/>
          <a:ln w="28575" algn="ctr">
            <a:noFill/>
            <a:miter lim="800000"/>
            <a:headEnd/>
            <a:tailEnd/>
          </a:ln>
        </p:spPr>
        <p:txBody>
          <a:bodyPr wrap="none" lIns="87431" tIns="43716" rIns="87431" bIns="43716">
            <a:spAutoFit/>
          </a:bodyPr>
          <a:lstStyle/>
          <a:p>
            <a:pPr marL="320675" indent="-320675" algn="r" defTabSz="850900">
              <a:spcBef>
                <a:spcPct val="50000"/>
              </a:spcBef>
              <a:tabLst>
                <a:tab pos="1546225" algn="l"/>
                <a:tab pos="1760538" algn="l"/>
              </a:tabLst>
            </a:pPr>
            <a:r>
              <a:rPr lang="en-US" sz="1300" b="0">
                <a:latin typeface="Times New Roman" pitchFamily="18" charset="0"/>
              </a:rPr>
              <a:t>24</a:t>
            </a:r>
          </a:p>
        </p:txBody>
      </p:sp>
      <p:graphicFrame>
        <p:nvGraphicFramePr>
          <p:cNvPr id="13" name="Table 12"/>
          <p:cNvGraphicFramePr>
            <a:graphicFrameLocks noGrp="1"/>
          </p:cNvGraphicFramePr>
          <p:nvPr/>
        </p:nvGraphicFramePr>
        <p:xfrm>
          <a:off x="161924" y="1409788"/>
          <a:ext cx="8820151" cy="3618534"/>
        </p:xfrm>
        <a:graphic>
          <a:graphicData uri="http://schemas.openxmlformats.org/drawingml/2006/table">
            <a:tbl>
              <a:tblPr/>
              <a:tblGrid>
                <a:gridCol w="7925082"/>
                <a:gridCol w="895069"/>
              </a:tblGrid>
              <a:tr h="1028700">
                <a:tc>
                  <a:txBody>
                    <a:bodyPr/>
                    <a:lstStyle/>
                    <a:p>
                      <a:pPr algn="ctr" fontAlgn="b"/>
                      <a:r>
                        <a:rPr lang="en-US" sz="1800" b="1" i="0" u="none" strike="noStrike" dirty="0" smtClean="0">
                          <a:solidFill>
                            <a:schemeClr val="tx1"/>
                          </a:solidFill>
                          <a:latin typeface="Arial"/>
                        </a:rPr>
                        <a:t>TITLE</a:t>
                      </a:r>
                      <a:endParaRPr lang="en-US" sz="1800" b="1" i="0" u="none" strike="noStrike" dirty="0">
                        <a:solidFill>
                          <a:schemeClr val="tx1"/>
                        </a:solidFill>
                        <a:latin typeface="Arial"/>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n-lt"/>
                        </a:rPr>
                        <a:t>($000)</a:t>
                      </a:r>
                    </a:p>
                    <a:p>
                      <a:pPr algn="ctr" fontAlgn="b"/>
                      <a:endParaRPr lang="en-US" sz="18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l" fontAlgn="b"/>
                      <a:r>
                        <a:rPr lang="en-US" sz="1300" b="1" i="0" u="none" strike="noStrike" dirty="0">
                          <a:solidFill>
                            <a:srgbClr val="000000"/>
                          </a:solidFill>
                          <a:latin typeface="Arial"/>
                        </a:rPr>
                        <a:t>RPR TILE STEAM/SAUNA WAITING RMS, </a:t>
                      </a:r>
                      <a:r>
                        <a:rPr lang="en-US" sz="1300" b="1" i="0" u="none" strike="noStrike" dirty="0" smtClean="0">
                          <a:solidFill>
                            <a:srgbClr val="000000"/>
                          </a:solidFill>
                          <a:latin typeface="Arial"/>
                        </a:rPr>
                        <a:t>GYMNASIUM</a:t>
                      </a:r>
                      <a:r>
                        <a:rPr lang="en-US" sz="1300" b="1" i="0" u="none" strike="noStrike" dirty="0">
                          <a:solidFill>
                            <a:srgbClr val="000000"/>
                          </a:solidFill>
                          <a:latin typeface="Arial"/>
                        </a:rPr>
                        <a:t>, B/826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latin typeface="+mn-lt"/>
                        </a:rPr>
                        <a:t>&lt;100</a:t>
                      </a: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309">
                <a:tc>
                  <a:txBody>
                    <a:bodyPr/>
                    <a:lstStyle/>
                    <a:p>
                      <a:pPr algn="l" fontAlgn="b"/>
                      <a:r>
                        <a:rPr lang="en-US" sz="1300" b="1" i="0" u="none" strike="noStrike">
                          <a:solidFill>
                            <a:srgbClr val="000000"/>
                          </a:solidFill>
                          <a:latin typeface="Arial"/>
                        </a:rPr>
                        <a:t>RPR/RENV RESTROOMS, BOWL CEN, B/908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latin typeface="+mn-lt"/>
                        </a:rPr>
                        <a:t>&lt;250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06">
                <a:tc>
                  <a:txBody>
                    <a:bodyPr/>
                    <a:lstStyle/>
                    <a:p>
                      <a:pPr algn="l" fontAlgn="b"/>
                      <a:r>
                        <a:rPr lang="en-US" sz="1300" b="1" i="0" u="none" strike="noStrike">
                          <a:solidFill>
                            <a:srgbClr val="000000"/>
                          </a:solidFill>
                          <a:latin typeface="Arial"/>
                        </a:rPr>
                        <a:t>RPR/UPGRD RESTROOM/SHOWER STALLS, WST TRMT BLDG, B/315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chemeClr val="tx1"/>
                          </a:solidFill>
                          <a:latin typeface="Arial"/>
                        </a:rPr>
                        <a:t>&lt;100</a:t>
                      </a:r>
                      <a:endParaRPr lang="en-US" sz="1200" b="1" i="0" u="none" strike="noStrike" dirty="0">
                        <a:solidFill>
                          <a:schemeClr val="tx1"/>
                        </a:solidFill>
                        <a:latin typeface="Arial"/>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37">
                <a:tc>
                  <a:txBody>
                    <a:bodyPr/>
                    <a:lstStyle/>
                    <a:p>
                      <a:pPr algn="l" fontAlgn="b"/>
                      <a:r>
                        <a:rPr lang="en-US" sz="1300" b="1" i="0" u="none" strike="noStrike">
                          <a:solidFill>
                            <a:srgbClr val="000000"/>
                          </a:solidFill>
                          <a:latin typeface="Arial"/>
                        </a:rPr>
                        <a:t>RPR/RPL HVAC IN KITCHEN, OPEN MESS, NCO, B/956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mn-lt"/>
                        </a:rPr>
                        <a:t>  &lt;100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06">
                <a:tc>
                  <a:txBody>
                    <a:bodyPr/>
                    <a:lstStyle/>
                    <a:p>
                      <a:pPr algn="l" fontAlgn="b"/>
                      <a:r>
                        <a:rPr lang="en-US" sz="1300" b="1" i="0" u="none" strike="noStrike" dirty="0">
                          <a:solidFill>
                            <a:srgbClr val="000000"/>
                          </a:solidFill>
                          <a:latin typeface="Arial"/>
                        </a:rPr>
                        <a:t>RPR/RPL CHLORINE CONTACT CHAMBER, WST TRMT BLDG, B/371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mn-lt"/>
                        </a:rPr>
                        <a:t>  &lt;500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519">
                <a:tc>
                  <a:txBody>
                    <a:bodyPr/>
                    <a:lstStyle/>
                    <a:p>
                      <a:pPr algn="l" fontAlgn="b"/>
                      <a:r>
                        <a:rPr lang="en-US" sz="1300" b="1" i="0" u="none" strike="noStrike">
                          <a:solidFill>
                            <a:srgbClr val="000000"/>
                          </a:solidFill>
                          <a:latin typeface="Arial"/>
                        </a:rPr>
                        <a:t>RPR/RENV INTERIOR/RPR HVAC SYS, BASE PERSONNEL OFC, B/767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mn-lt"/>
                        </a:rPr>
                        <a:t>1,000-2,500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06">
                <a:tc>
                  <a:txBody>
                    <a:bodyPr/>
                    <a:lstStyle/>
                    <a:p>
                      <a:pPr algn="l" fontAlgn="b"/>
                      <a:r>
                        <a:rPr lang="en-US" sz="1300" b="1" i="0" u="none" strike="noStrike">
                          <a:solidFill>
                            <a:srgbClr val="000000"/>
                          </a:solidFill>
                          <a:latin typeface="Arial"/>
                        </a:rPr>
                        <a:t>RPR/UPGRD HVAC SYS, TWR CON, B/37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Arial"/>
                        </a:rPr>
                        <a:t>&lt;50</a:t>
                      </a:r>
                      <a:endParaRPr lang="en-US" sz="1200" b="1" i="0" u="none" strike="noStrike" dirty="0">
                        <a:solidFill>
                          <a:schemeClr val="tx1"/>
                        </a:solidFill>
                        <a:latin typeface="Arial"/>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06">
                <a:tc>
                  <a:txBody>
                    <a:bodyPr/>
                    <a:lstStyle/>
                    <a:p>
                      <a:pPr algn="l" fontAlgn="b"/>
                      <a:r>
                        <a:rPr lang="en-US" sz="1300" b="1" i="0" u="none" strike="noStrike">
                          <a:solidFill>
                            <a:srgbClr val="000000"/>
                          </a:solidFill>
                          <a:latin typeface="Arial"/>
                        </a:rPr>
                        <a:t>RPR/RPL HOOD DUCTS//EXHAUST FANS, B/377,1021,946,943 &amp; 2062T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mn-lt"/>
                        </a:rPr>
                        <a:t>  &lt;500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20">
                <a:tc>
                  <a:txBody>
                    <a:bodyPr/>
                    <a:lstStyle/>
                    <a:p>
                      <a:pPr algn="l" fontAlgn="b"/>
                      <a:r>
                        <a:rPr lang="en-US" sz="1300" b="1" i="0" u="none" strike="noStrike">
                          <a:solidFill>
                            <a:srgbClr val="000000"/>
                          </a:solidFill>
                          <a:latin typeface="Arial"/>
                        </a:rPr>
                        <a:t>RPR/RPL HVAC SYS, IND WST TRMT&amp;DSPL, B/141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Arial"/>
                        </a:rPr>
                        <a:t>&lt;250</a:t>
                      </a:r>
                      <a:endParaRPr lang="en-US" sz="1200" b="1" i="0" u="none" strike="noStrike" dirty="0">
                        <a:solidFill>
                          <a:schemeClr val="tx1"/>
                        </a:solidFill>
                        <a:latin typeface="Arial"/>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l" fontAlgn="b"/>
                      <a:r>
                        <a:rPr lang="en-US" sz="1300" b="1" i="0" u="none" strike="noStrike" dirty="0">
                          <a:solidFill>
                            <a:srgbClr val="000000"/>
                          </a:solidFill>
                          <a:latin typeface="Arial"/>
                        </a:rPr>
                        <a:t>RPR/RENOVATE B/1555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smtClean="0">
                          <a:solidFill>
                            <a:schemeClr val="tx1"/>
                          </a:solidFill>
                          <a:latin typeface="+mn-lt"/>
                        </a:rPr>
                        <a:t>500-900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sz="half" idx="1"/>
          </p:nvPr>
        </p:nvSpPr>
        <p:spPr/>
        <p:txBody>
          <a:bodyPr lIns="85098" tIns="42549" rIns="85098" bIns="42549"/>
          <a:lstStyle/>
          <a:p>
            <a:pPr eaLnBrk="1" hangingPunct="1">
              <a:buFont typeface="Wingdings" pitchFamily="2" charset="2"/>
              <a:buNone/>
            </a:pPr>
            <a:endParaRPr lang="en-US" sz="1000" smtClean="0"/>
          </a:p>
          <a:p>
            <a:pPr eaLnBrk="1" hangingPunct="1">
              <a:buFont typeface="Wingdings" pitchFamily="2" charset="2"/>
              <a:buNone/>
            </a:pPr>
            <a:endParaRPr lang="en-US" sz="3400" smtClean="0"/>
          </a:p>
        </p:txBody>
      </p:sp>
      <p:sp>
        <p:nvSpPr>
          <p:cNvPr id="11268" name="Rectangle 5"/>
          <p:cNvSpPr>
            <a:spLocks noChangeArrowheads="1"/>
          </p:cNvSpPr>
          <p:nvPr/>
        </p:nvSpPr>
        <p:spPr bwMode="auto">
          <a:xfrm>
            <a:off x="685800" y="0"/>
            <a:ext cx="7458075" cy="1071563"/>
          </a:xfrm>
          <a:prstGeom prst="rect">
            <a:avLst/>
          </a:prstGeom>
          <a:noFill/>
          <a:ln w="9525">
            <a:noFill/>
            <a:miter lim="800000"/>
            <a:headEnd/>
            <a:tailEnd/>
          </a:ln>
        </p:spPr>
        <p:txBody>
          <a:bodyPr lIns="91394" tIns="45698" rIns="91394" bIns="45698" anchor="b"/>
          <a:lstStyle/>
          <a:p>
            <a:pPr algn="ctr">
              <a:lnSpc>
                <a:spcPct val="90000"/>
              </a:lnSpc>
            </a:pPr>
            <a:r>
              <a:rPr lang="en-US" sz="3600" b="1" dirty="0">
                <a:latin typeface="+mj-lt"/>
              </a:rPr>
              <a:t/>
            </a:r>
            <a:br>
              <a:rPr lang="en-US" sz="3600" b="1" dirty="0">
                <a:latin typeface="+mj-lt"/>
              </a:rPr>
            </a:br>
            <a:r>
              <a:rPr lang="en-US" sz="3600" b="1" dirty="0">
                <a:latin typeface="+mj-lt"/>
              </a:rPr>
              <a:t> </a:t>
            </a:r>
            <a:r>
              <a:rPr lang="en-US" sz="3600" b="1" dirty="0" smtClean="0">
                <a:solidFill>
                  <a:srgbClr val="3333CC"/>
                </a:solidFill>
                <a:latin typeface="+mj-lt"/>
              </a:rPr>
              <a:t>FY11 Top 20 SRM Program (cont.)</a:t>
            </a:r>
            <a:endParaRPr lang="en-US" sz="3600" b="1" dirty="0">
              <a:solidFill>
                <a:srgbClr val="3333CC"/>
              </a:solidFill>
              <a:latin typeface="+mj-lt"/>
            </a:endParaRPr>
          </a:p>
        </p:txBody>
      </p:sp>
      <p:sp>
        <p:nvSpPr>
          <p:cNvPr id="11269" name="Text Box 6"/>
          <p:cNvSpPr txBox="1">
            <a:spLocks noChangeArrowheads="1"/>
          </p:cNvSpPr>
          <p:nvPr/>
        </p:nvSpPr>
        <p:spPr bwMode="auto">
          <a:xfrm>
            <a:off x="8837613" y="863600"/>
            <a:ext cx="341312" cy="296863"/>
          </a:xfrm>
          <a:prstGeom prst="rect">
            <a:avLst/>
          </a:prstGeom>
          <a:noFill/>
          <a:ln w="28575" algn="ctr">
            <a:noFill/>
            <a:miter lim="800000"/>
            <a:headEnd/>
            <a:tailEnd/>
          </a:ln>
        </p:spPr>
        <p:txBody>
          <a:bodyPr wrap="none" lIns="87431" tIns="43716" rIns="87431" bIns="43716">
            <a:spAutoFit/>
          </a:bodyPr>
          <a:lstStyle/>
          <a:p>
            <a:pPr marL="320675" indent="-320675" algn="r" defTabSz="850900">
              <a:spcBef>
                <a:spcPct val="50000"/>
              </a:spcBef>
              <a:tabLst>
                <a:tab pos="1546225" algn="l"/>
                <a:tab pos="1760538" algn="l"/>
              </a:tabLst>
            </a:pPr>
            <a:r>
              <a:rPr lang="en-US" sz="1300" b="0">
                <a:latin typeface="Times New Roman" pitchFamily="18" charset="0"/>
              </a:rPr>
              <a:t>24</a:t>
            </a:r>
          </a:p>
        </p:txBody>
      </p:sp>
      <p:graphicFrame>
        <p:nvGraphicFramePr>
          <p:cNvPr id="13" name="Table 12"/>
          <p:cNvGraphicFramePr>
            <a:graphicFrameLocks noGrp="1"/>
          </p:cNvGraphicFramePr>
          <p:nvPr/>
        </p:nvGraphicFramePr>
        <p:xfrm>
          <a:off x="161925" y="1409788"/>
          <a:ext cx="8820150" cy="4188059"/>
        </p:xfrm>
        <a:graphic>
          <a:graphicData uri="http://schemas.openxmlformats.org/drawingml/2006/table">
            <a:tbl>
              <a:tblPr/>
              <a:tblGrid>
                <a:gridCol w="7925081"/>
                <a:gridCol w="895069"/>
              </a:tblGrid>
              <a:tr h="1114337">
                <a:tc>
                  <a:txBody>
                    <a:bodyPr/>
                    <a:lstStyle/>
                    <a:p>
                      <a:pPr algn="ctr" fontAlgn="b"/>
                      <a:r>
                        <a:rPr lang="en-US" sz="1800" b="1" i="0" u="none" strike="noStrike" dirty="0" smtClean="0">
                          <a:solidFill>
                            <a:schemeClr val="tx1"/>
                          </a:solidFill>
                          <a:latin typeface="Arial"/>
                        </a:rPr>
                        <a:t>TITLE</a:t>
                      </a:r>
                      <a:endParaRPr lang="en-US" sz="1800" b="1" i="0" u="none" strike="noStrike" dirty="0">
                        <a:solidFill>
                          <a:schemeClr val="tx1"/>
                        </a:solidFill>
                        <a:latin typeface="Arial"/>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n-lt"/>
                        </a:rPr>
                        <a:t>($000)</a:t>
                      </a:r>
                    </a:p>
                    <a:p>
                      <a:pPr algn="ctr" fontAlgn="b"/>
                      <a:endParaRPr lang="en-US" sz="18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441">
                <a:tc>
                  <a:txBody>
                    <a:bodyPr/>
                    <a:lstStyle/>
                    <a:p>
                      <a:pPr algn="l" fontAlgn="b"/>
                      <a:r>
                        <a:rPr lang="en-US" sz="1300" b="1" i="0" u="none" strike="noStrike">
                          <a:solidFill>
                            <a:srgbClr val="000000"/>
                          </a:solidFill>
                          <a:latin typeface="Arial"/>
                        </a:rPr>
                        <a:t>RPR/UPGRD ELEC SYS, AFCS MAINT FCLTY, B1364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mn-lt"/>
                        </a:rPr>
                        <a:t>&lt;100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441">
                <a:tc>
                  <a:txBody>
                    <a:bodyPr/>
                    <a:lstStyle/>
                    <a:p>
                      <a:pPr algn="l" fontAlgn="b"/>
                      <a:r>
                        <a:rPr lang="en-US" sz="1300" b="1" i="0" u="none" strike="noStrike">
                          <a:solidFill>
                            <a:srgbClr val="000000"/>
                          </a:solidFill>
                          <a:latin typeface="Arial"/>
                        </a:rPr>
                        <a:t>RPR/RPL FALL ZONE MATERIAL, CHILD CARE CEN, B/943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chemeClr val="tx1"/>
                          </a:solidFill>
                          <a:latin typeface="+mn-lt"/>
                        </a:rPr>
                        <a:t>&lt;50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293">
                <a:tc>
                  <a:txBody>
                    <a:bodyPr/>
                    <a:lstStyle/>
                    <a:p>
                      <a:pPr algn="l" fontAlgn="b"/>
                      <a:r>
                        <a:rPr lang="en-US" sz="1300" b="1" i="0" u="none" strike="noStrike">
                          <a:solidFill>
                            <a:srgbClr val="000000"/>
                          </a:solidFill>
                          <a:latin typeface="Arial"/>
                        </a:rPr>
                        <a:t>RPR/RPL ADDRESSABLE FIRE ALARM SYS, MULTI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chemeClr val="tx1"/>
                          </a:solidFill>
                          <a:latin typeface="Arial"/>
                        </a:rPr>
                        <a:t>    &lt;1,000</a:t>
                      </a:r>
                      <a:endParaRPr lang="en-US" sz="1200" b="1" i="0" u="none" strike="noStrike" dirty="0">
                        <a:solidFill>
                          <a:schemeClr val="tx1"/>
                        </a:solidFill>
                        <a:latin typeface="Arial"/>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06">
                <a:tc>
                  <a:txBody>
                    <a:bodyPr/>
                    <a:lstStyle/>
                    <a:p>
                      <a:pPr algn="l" fontAlgn="b"/>
                      <a:r>
                        <a:rPr lang="en-US" sz="1300" b="1" i="0" u="none" strike="noStrike">
                          <a:solidFill>
                            <a:srgbClr val="000000"/>
                          </a:solidFill>
                          <a:latin typeface="Arial"/>
                        </a:rPr>
                        <a:t>PR/UPGRD ELECTRICALWIRING, LOG FCLTY DEP OPS, B/350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mn-lt"/>
                        </a:rPr>
                        <a:t>&lt;10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06">
                <a:tc>
                  <a:txBody>
                    <a:bodyPr/>
                    <a:lstStyle/>
                    <a:p>
                      <a:pPr algn="l" fontAlgn="b"/>
                      <a:r>
                        <a:rPr lang="en-US" sz="1300" b="1" i="0" u="none" strike="noStrike">
                          <a:solidFill>
                            <a:srgbClr val="000000"/>
                          </a:solidFill>
                          <a:latin typeface="Arial"/>
                        </a:rPr>
                        <a:t>RPR/RPL AHU ACTUATORS, DORM AM PP/PCS-STD, B/756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mn-lt"/>
                        </a:rPr>
                        <a:t>&lt;100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441">
                <a:tc>
                  <a:txBody>
                    <a:bodyPr/>
                    <a:lstStyle/>
                    <a:p>
                      <a:pPr algn="l" fontAlgn="b"/>
                      <a:r>
                        <a:rPr lang="en-US" sz="1300" b="1" i="0" u="none" strike="noStrike" dirty="0" smtClean="0">
                          <a:solidFill>
                            <a:srgbClr val="000000"/>
                          </a:solidFill>
                          <a:latin typeface="Arial"/>
                        </a:rPr>
                        <a:t>RPR/RPL ROOF,</a:t>
                      </a:r>
                      <a:r>
                        <a:rPr lang="en-US" sz="1300" b="1" i="0" u="none" strike="noStrike" baseline="0" dirty="0" smtClean="0">
                          <a:solidFill>
                            <a:srgbClr val="000000"/>
                          </a:solidFill>
                          <a:latin typeface="Arial"/>
                        </a:rPr>
                        <a:t> VEH MAINT SHOP, B/655</a:t>
                      </a:r>
                      <a:endParaRPr lang="en-US" sz="13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mn-lt"/>
                        </a:rPr>
                        <a:t>&lt;50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06">
                <a:tc>
                  <a:txBody>
                    <a:bodyPr/>
                    <a:lstStyle/>
                    <a:p>
                      <a:pPr algn="l" fontAlgn="b"/>
                      <a:r>
                        <a:rPr lang="en-US" sz="1300" b="1" i="0" u="none" strike="noStrike">
                          <a:solidFill>
                            <a:srgbClr val="000000"/>
                          </a:solidFill>
                          <a:latin typeface="Arial"/>
                        </a:rPr>
                        <a:t>ENERGY STUDY MODEL ANALYSIS, B/826, 827, 905 &amp; 1555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Arial"/>
                        </a:rPr>
                        <a:t>&lt;50</a:t>
                      </a:r>
                      <a:endParaRPr lang="en-US" sz="1200" b="1" i="0" u="none" strike="noStrike" dirty="0">
                        <a:solidFill>
                          <a:schemeClr val="tx1"/>
                        </a:solidFill>
                        <a:latin typeface="Arial"/>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06">
                <a:tc>
                  <a:txBody>
                    <a:bodyPr/>
                    <a:lstStyle/>
                    <a:p>
                      <a:pPr algn="l" fontAlgn="b"/>
                      <a:r>
                        <a:rPr lang="en-US" sz="1400" b="1" i="0" u="none" strike="noStrike">
                          <a:solidFill>
                            <a:srgbClr val="000000"/>
                          </a:solidFill>
                          <a:latin typeface="Calibri"/>
                        </a:rPr>
                        <a:t>RPR/RPL HVAC SYS, AFCS MAINT, FCLTY, B/953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mn-lt"/>
                        </a:rPr>
                        <a:t>1,000-2,500</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441">
                <a:tc>
                  <a:txBody>
                    <a:bodyPr/>
                    <a:lstStyle/>
                    <a:p>
                      <a:pPr algn="l" fontAlgn="b"/>
                      <a:r>
                        <a:rPr lang="en-US" sz="1300" b="1" i="0" u="none" strike="noStrike">
                          <a:solidFill>
                            <a:srgbClr val="000000"/>
                          </a:solidFill>
                          <a:latin typeface="Arial"/>
                        </a:rPr>
                        <a:t>RPR/RELOC BITS OFFICE FR B/300 TO P.O. B/910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latin typeface="Arial"/>
                        </a:rPr>
                        <a:t>&lt;25</a:t>
                      </a:r>
                      <a:endParaRPr lang="en-US" sz="1200" b="1" i="0" u="none" strike="noStrike" dirty="0">
                        <a:solidFill>
                          <a:schemeClr val="tx1"/>
                        </a:solidFill>
                        <a:latin typeface="Arial"/>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441">
                <a:tc>
                  <a:txBody>
                    <a:bodyPr/>
                    <a:lstStyle/>
                    <a:p>
                      <a:pPr algn="l" fontAlgn="b"/>
                      <a:r>
                        <a:rPr lang="pt-BR" sz="1300" b="1" i="0" u="none" strike="noStrike" dirty="0">
                          <a:solidFill>
                            <a:srgbClr val="000000"/>
                          </a:solidFill>
                          <a:latin typeface="Arial"/>
                        </a:rPr>
                        <a:t>RPR/UPGD CUSTOMER R/R, RESTAURANT BASE, B/166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chemeClr val="tx1"/>
                          </a:solidFill>
                          <a:latin typeface="+mn-lt"/>
                        </a:rPr>
                        <a:t>&lt;25</a:t>
                      </a:r>
                      <a:endParaRPr lang="en-US" sz="1200" b="1" i="0" u="none" strike="noStrike" dirty="0">
                        <a:solidFill>
                          <a:schemeClr val="tx1"/>
                        </a:solidFill>
                        <a:latin typeface="+mn-lt"/>
                      </a:endParaRPr>
                    </a:p>
                  </a:txBody>
                  <a:tcPr marL="7532" marR="7532" marT="7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bwMode="auto">
          <a:xfrm>
            <a:off x="981075" y="0"/>
            <a:ext cx="7086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i="0" dirty="0" smtClean="0"/>
              <a:t>FY11 DMAG Minor Construction Program</a:t>
            </a:r>
          </a:p>
        </p:txBody>
      </p:sp>
      <p:graphicFrame>
        <p:nvGraphicFramePr>
          <p:cNvPr id="5" name="Table 4"/>
          <p:cNvGraphicFramePr>
            <a:graphicFrameLocks noGrp="1"/>
          </p:cNvGraphicFramePr>
          <p:nvPr/>
        </p:nvGraphicFramePr>
        <p:xfrm>
          <a:off x="491835" y="1600198"/>
          <a:ext cx="8105775" cy="3803075"/>
        </p:xfrm>
        <a:graphic>
          <a:graphicData uri="http://schemas.openxmlformats.org/drawingml/2006/table">
            <a:tbl>
              <a:tblPr/>
              <a:tblGrid>
                <a:gridCol w="6591707"/>
                <a:gridCol w="1514068"/>
              </a:tblGrid>
              <a:tr h="1041903">
                <a:tc>
                  <a:txBody>
                    <a:bodyPr/>
                    <a:lstStyle/>
                    <a:p>
                      <a:pPr algn="ctr" fontAlgn="ctr"/>
                      <a:r>
                        <a:rPr lang="en-US" sz="1400" b="1" i="0" u="none" strike="noStrike" dirty="0">
                          <a:solidFill>
                            <a:srgbClr val="000000"/>
                          </a:solidFill>
                          <a:latin typeface="Arial"/>
                        </a:rPr>
                        <a:t>PROJECT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400" b="1" i="0" u="none" strike="noStrike" dirty="0" smtClean="0">
                          <a:solidFill>
                            <a:srgbClr val="000000"/>
                          </a:solidFill>
                          <a:latin typeface="Arial"/>
                        </a:rPr>
                        <a:t>($000)</a:t>
                      </a:r>
                      <a:endParaRPr lang="en-US"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44612">
                <a:tc>
                  <a:txBody>
                    <a:bodyPr/>
                    <a:lstStyle/>
                    <a:p>
                      <a:pPr algn="l" fontAlgn="b"/>
                      <a:r>
                        <a:rPr lang="en-US" sz="1800" b="1" i="0" u="none" strike="noStrike" dirty="0" err="1" smtClean="0">
                          <a:solidFill>
                            <a:srgbClr val="000000"/>
                          </a:solidFill>
                          <a:latin typeface="Arial"/>
                        </a:rPr>
                        <a:t>Cnst</a:t>
                      </a:r>
                      <a:r>
                        <a:rPr lang="en-US" sz="1800" b="1" i="0" u="none" strike="noStrike" dirty="0" smtClean="0">
                          <a:solidFill>
                            <a:srgbClr val="000000"/>
                          </a:solidFill>
                          <a:latin typeface="Arial"/>
                        </a:rPr>
                        <a:t> Depot Ramp High-Mast</a:t>
                      </a:r>
                      <a:r>
                        <a:rPr lang="en-US" sz="1800" b="1" i="0" u="none" strike="noStrike" baseline="0" dirty="0" smtClean="0">
                          <a:solidFill>
                            <a:srgbClr val="000000"/>
                          </a:solidFill>
                          <a:latin typeface="Arial"/>
                        </a:rPr>
                        <a:t> Lighting</a:t>
                      </a:r>
                      <a:endParaRPr lang="en-US" sz="1800" b="1"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dirty="0" smtClean="0">
                          <a:solidFill>
                            <a:srgbClr val="000000"/>
                          </a:solidFill>
                          <a:latin typeface="Arial"/>
                        </a:rPr>
                        <a:t>500-700</a:t>
                      </a:r>
                      <a:endParaRPr lang="en-US" sz="1800" b="1"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91240">
                <a:tc>
                  <a:txBody>
                    <a:bodyPr/>
                    <a:lstStyle/>
                    <a:p>
                      <a:pPr algn="l" fontAlgn="ctr"/>
                      <a:r>
                        <a:rPr lang="en-US" sz="1800" b="1" i="0" u="none" strike="noStrike" dirty="0" err="1" smtClean="0">
                          <a:solidFill>
                            <a:srgbClr val="000000"/>
                          </a:solidFill>
                          <a:latin typeface="Arial"/>
                        </a:rPr>
                        <a:t>Cnst</a:t>
                      </a:r>
                      <a:r>
                        <a:rPr lang="en-US" sz="1800" b="1" i="0" u="none" strike="noStrike" dirty="0" smtClean="0">
                          <a:solidFill>
                            <a:srgbClr val="000000"/>
                          </a:solidFill>
                          <a:latin typeface="Arial"/>
                        </a:rPr>
                        <a:t> Purge Station Admin Facility</a:t>
                      </a:r>
                      <a:r>
                        <a:rPr lang="en-US" sz="1800" b="1" i="0" u="none" strike="noStrike" baseline="0" dirty="0" smtClean="0">
                          <a:solidFill>
                            <a:srgbClr val="000000"/>
                          </a:solidFill>
                          <a:latin typeface="Arial"/>
                        </a:rPr>
                        <a:t> </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mn-lt"/>
                        </a:rPr>
                        <a:t>500-750</a:t>
                      </a:r>
                      <a:endParaRPr lang="en-US" sz="1800" b="1" i="0" u="none" strike="noStrike" dirty="0">
                        <a:solidFill>
                          <a:srgbClr val="000000"/>
                        </a:solidFill>
                        <a:latin typeface="+mn-lt"/>
                      </a:endParaRPr>
                    </a:p>
                  </a:txBody>
                  <a:tcPr marL="9525" marR="9525" marT="9525" marB="0" anchor="b">
                    <a:lnL>
                      <a:noFill/>
                    </a:lnL>
                    <a:lnR>
                      <a:noFill/>
                    </a:lnR>
                    <a:lnT>
                      <a:noFill/>
                    </a:lnT>
                    <a:lnB>
                      <a:noFill/>
                    </a:lnB>
                  </a:tcPr>
                </a:tc>
              </a:tr>
              <a:tr h="387791">
                <a:tc>
                  <a:txBody>
                    <a:bodyPr/>
                    <a:lstStyle/>
                    <a:p>
                      <a:pPr algn="l" fontAlgn="ctr"/>
                      <a:r>
                        <a:rPr lang="en-US" sz="1800" b="1" i="0" u="none" strike="noStrike" dirty="0" err="1" smtClean="0">
                          <a:solidFill>
                            <a:srgbClr val="000000"/>
                          </a:solidFill>
                          <a:latin typeface="Arial"/>
                        </a:rPr>
                        <a:t>Cnst</a:t>
                      </a:r>
                      <a:r>
                        <a:rPr lang="en-US" sz="1800" b="1" i="0" u="none" strike="noStrike" dirty="0" smtClean="0">
                          <a:solidFill>
                            <a:srgbClr val="000000"/>
                          </a:solidFill>
                          <a:latin typeface="Arial"/>
                        </a:rPr>
                        <a:t> </a:t>
                      </a:r>
                      <a:r>
                        <a:rPr lang="en-US" sz="1800" b="1" i="0" u="none" strike="noStrike" dirty="0" err="1" smtClean="0">
                          <a:solidFill>
                            <a:srgbClr val="000000"/>
                          </a:solidFill>
                          <a:latin typeface="Arial"/>
                        </a:rPr>
                        <a:t>Acft</a:t>
                      </a:r>
                      <a:r>
                        <a:rPr lang="en-US" sz="1800" b="1" i="0" u="none" strike="noStrike" dirty="0" smtClean="0">
                          <a:solidFill>
                            <a:srgbClr val="000000"/>
                          </a:solidFill>
                          <a:latin typeface="Arial"/>
                        </a:rPr>
                        <a:t> </a:t>
                      </a:r>
                      <a:r>
                        <a:rPr lang="en-US" sz="1800" b="1" i="0" u="none" strike="noStrike" dirty="0" err="1" smtClean="0">
                          <a:solidFill>
                            <a:srgbClr val="000000"/>
                          </a:solidFill>
                          <a:latin typeface="Arial"/>
                        </a:rPr>
                        <a:t>Maint</a:t>
                      </a:r>
                      <a:r>
                        <a:rPr lang="en-US" sz="1800" b="1" i="0" u="none" strike="noStrike" dirty="0" smtClean="0">
                          <a:solidFill>
                            <a:srgbClr val="000000"/>
                          </a:solidFill>
                          <a:latin typeface="Arial"/>
                        </a:rPr>
                        <a:t> Training Pad</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mn-lt"/>
                        </a:rPr>
                        <a:t>500-750</a:t>
                      </a:r>
                      <a:endParaRPr lang="en-US" sz="1800" b="1" i="0" u="none" strike="noStrike" dirty="0">
                        <a:solidFill>
                          <a:srgbClr val="000000"/>
                        </a:solidFill>
                        <a:latin typeface="+mn-lt"/>
                      </a:endParaRPr>
                    </a:p>
                  </a:txBody>
                  <a:tcPr marL="9525" marR="9525" marT="9525" marB="0" anchor="b">
                    <a:lnL>
                      <a:noFill/>
                    </a:lnL>
                    <a:lnR>
                      <a:noFill/>
                    </a:lnR>
                    <a:lnT>
                      <a:noFill/>
                    </a:lnT>
                    <a:lnB>
                      <a:noFill/>
                    </a:lnB>
                  </a:tcPr>
                </a:tc>
              </a:tr>
              <a:tr h="389674">
                <a:tc>
                  <a:txBody>
                    <a:bodyPr/>
                    <a:lstStyle/>
                    <a:p>
                      <a:pPr algn="l" fontAlgn="ctr"/>
                      <a:r>
                        <a:rPr lang="en-US" sz="1800" b="1" i="0" u="none" strike="noStrike" dirty="0" err="1" smtClean="0">
                          <a:solidFill>
                            <a:srgbClr val="000000"/>
                          </a:solidFill>
                          <a:latin typeface="Arial"/>
                        </a:rPr>
                        <a:t>Cnst</a:t>
                      </a:r>
                      <a:r>
                        <a:rPr lang="en-US" sz="1800" b="1" i="0" u="none" strike="noStrike" dirty="0" smtClean="0">
                          <a:solidFill>
                            <a:srgbClr val="000000"/>
                          </a:solidFill>
                          <a:latin typeface="Arial"/>
                        </a:rPr>
                        <a:t> NDI Storage Facility</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Arial"/>
                        </a:rPr>
                        <a:t>500-750</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r>
              <a:tr h="371549">
                <a:tc>
                  <a:txBody>
                    <a:bodyPr/>
                    <a:lstStyle/>
                    <a:p>
                      <a:pPr algn="l" fontAlgn="ctr"/>
                      <a:r>
                        <a:rPr lang="en-US" sz="1800" b="1" i="0" u="none" strike="noStrike" dirty="0" smtClean="0">
                          <a:solidFill>
                            <a:srgbClr val="000000"/>
                          </a:solidFill>
                          <a:latin typeface="Arial"/>
                        </a:rPr>
                        <a:t>Cnst Component Repair Storage Facility</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mn-lt"/>
                        </a:rPr>
                        <a:t>500-750</a:t>
                      </a:r>
                      <a:endParaRPr lang="en-US" sz="1800" b="1" i="0" u="none" strike="noStrike" dirty="0">
                        <a:solidFill>
                          <a:srgbClr val="000000"/>
                        </a:solidFill>
                        <a:latin typeface="+mn-lt"/>
                      </a:endParaRPr>
                    </a:p>
                  </a:txBody>
                  <a:tcPr marL="9525" marR="9525" marT="9525" marB="0" anchor="b">
                    <a:lnL>
                      <a:noFill/>
                    </a:lnL>
                    <a:lnR>
                      <a:noFill/>
                    </a:lnR>
                    <a:lnT>
                      <a:noFill/>
                    </a:lnT>
                    <a:lnB>
                      <a:noFill/>
                    </a:lnB>
                  </a:tcPr>
                </a:tc>
              </a:tr>
              <a:tr h="420156">
                <a:tc>
                  <a:txBody>
                    <a:bodyPr/>
                    <a:lstStyle/>
                    <a:p>
                      <a:pPr algn="l" fontAlgn="ctr"/>
                      <a:r>
                        <a:rPr lang="en-US" sz="1800" b="1" i="0" u="none" strike="noStrike" dirty="0" err="1" smtClean="0">
                          <a:solidFill>
                            <a:srgbClr val="000000"/>
                          </a:solidFill>
                          <a:latin typeface="Arial"/>
                        </a:rPr>
                        <a:t>Cnst</a:t>
                      </a:r>
                      <a:r>
                        <a:rPr lang="en-US" sz="1800" b="1" i="0" u="none" strike="noStrike" dirty="0" smtClean="0">
                          <a:solidFill>
                            <a:srgbClr val="000000"/>
                          </a:solidFill>
                          <a:latin typeface="Arial"/>
                        </a:rPr>
                        <a:t> First Article</a:t>
                      </a:r>
                      <a:r>
                        <a:rPr lang="en-US" sz="1800" b="1" i="0" u="none" strike="noStrike" baseline="0" dirty="0" smtClean="0">
                          <a:solidFill>
                            <a:srgbClr val="000000"/>
                          </a:solidFill>
                          <a:latin typeface="Arial"/>
                        </a:rPr>
                        <a:t> Test (FAT) Storage Facility</a:t>
                      </a: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mn-lt"/>
                        </a:rPr>
                        <a:t>500-750</a:t>
                      </a:r>
                      <a:endParaRPr lang="en-US" sz="1800" b="1" i="0" u="none" strike="noStrike" dirty="0">
                        <a:solidFill>
                          <a:srgbClr val="000000"/>
                        </a:solidFill>
                        <a:latin typeface="+mn-lt"/>
                      </a:endParaRPr>
                    </a:p>
                  </a:txBody>
                  <a:tcPr marL="9525" marR="9525" marT="9525" marB="0" anchor="b">
                    <a:lnL>
                      <a:noFill/>
                    </a:lnL>
                    <a:lnR>
                      <a:noFill/>
                    </a:lnR>
                    <a:lnT>
                      <a:noFill/>
                    </a:lnT>
                    <a:lnB>
                      <a:noFill/>
                    </a:lnB>
                  </a:tcPr>
                </a:tc>
              </a:tr>
              <a:tr h="356150">
                <a:tc>
                  <a:txBody>
                    <a:bodyPr/>
                    <a:lstStyle/>
                    <a:p>
                      <a:pPr algn="l" fontAlgn="ctr"/>
                      <a:r>
                        <a:rPr lang="en-US" sz="1800" b="1" i="0" u="none" strike="noStrike" baseline="0" dirty="0" err="1" smtClean="0">
                          <a:solidFill>
                            <a:srgbClr val="000000"/>
                          </a:solidFill>
                          <a:latin typeface="Arial"/>
                        </a:rPr>
                        <a:t>Cnst</a:t>
                      </a:r>
                      <a:r>
                        <a:rPr lang="en-US" sz="1800" b="1" i="0" u="none" strike="noStrike" baseline="0" dirty="0" smtClean="0">
                          <a:solidFill>
                            <a:srgbClr val="000000"/>
                          </a:solidFill>
                          <a:latin typeface="Arial"/>
                        </a:rPr>
                        <a:t> Apron/Canopy</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mn-lt"/>
                        </a:rPr>
                        <a:t>500-750</a:t>
                      </a:r>
                      <a:endParaRPr lang="en-US" sz="1800" b="1" i="0" u="none" strike="noStrike" dirty="0">
                        <a:solidFill>
                          <a:srgbClr val="000000"/>
                        </a:solidFill>
                        <a:latin typeface="+mn-lt"/>
                      </a:endParaRPr>
                    </a:p>
                  </a:txBody>
                  <a:tcPr marL="9525" marR="9525" marT="9525" marB="0" anchor="b">
                    <a:lnL>
                      <a:noFill/>
                    </a:lnL>
                    <a:lnR>
                      <a:noFill/>
                    </a:lnR>
                    <a:lnT>
                      <a:noFill/>
                    </a:lnT>
                    <a:lnB>
                      <a:noFill/>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i="0" dirty="0" smtClean="0"/>
              <a:t>FY11 DMAG Maintenance &amp; Repair Program</a:t>
            </a:r>
          </a:p>
        </p:txBody>
      </p:sp>
      <p:graphicFrame>
        <p:nvGraphicFramePr>
          <p:cNvPr id="6" name="Table 5"/>
          <p:cNvGraphicFramePr>
            <a:graphicFrameLocks noGrp="1"/>
          </p:cNvGraphicFramePr>
          <p:nvPr/>
        </p:nvGraphicFramePr>
        <p:xfrm>
          <a:off x="133350" y="1731819"/>
          <a:ext cx="8829674" cy="3745791"/>
        </p:xfrm>
        <a:graphic>
          <a:graphicData uri="http://schemas.openxmlformats.org/drawingml/2006/table">
            <a:tbl>
              <a:tblPr/>
              <a:tblGrid>
                <a:gridCol w="44450"/>
                <a:gridCol w="6532498"/>
                <a:gridCol w="2252726"/>
              </a:tblGrid>
              <a:tr h="843742">
                <a:tc>
                  <a:txBody>
                    <a:bodyPr/>
                    <a:lstStyle/>
                    <a:p>
                      <a:pPr algn="ctr" fontAlgn="ctr"/>
                      <a:r>
                        <a:rPr lang="en-US" sz="1800" b="1" i="0" u="none" strike="noStrike" dirty="0">
                          <a:solidFill>
                            <a:srgbClr val="000000"/>
                          </a:solidFill>
                          <a:latin typeface="Arial"/>
                        </a:rPr>
                        <a:t>ORG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800" b="1" i="0" u="none" strike="noStrike" dirty="0">
                          <a:solidFill>
                            <a:srgbClr val="000000"/>
                          </a:solidFill>
                          <a:latin typeface="Arial"/>
                        </a:rPr>
                        <a:t>PROJECT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800" b="1" i="0" u="none" strike="noStrike" dirty="0" smtClean="0">
                          <a:solidFill>
                            <a:srgbClr val="000000"/>
                          </a:solidFill>
                          <a:latin typeface="Arial"/>
                        </a:rPr>
                        <a:t>($000)</a:t>
                      </a:r>
                      <a:endParaRPr lang="en-US" sz="1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22385">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800" b="1" i="0" u="none" strike="noStrike" dirty="0" err="1" smtClean="0">
                          <a:solidFill>
                            <a:srgbClr val="000000"/>
                          </a:solidFill>
                          <a:latin typeface="Arial"/>
                        </a:rPr>
                        <a:t>Mnt</a:t>
                      </a:r>
                      <a:r>
                        <a:rPr lang="en-US" sz="1800" b="1" i="0" u="none" strike="noStrike" dirty="0" smtClean="0">
                          <a:solidFill>
                            <a:srgbClr val="000000"/>
                          </a:solidFill>
                          <a:latin typeface="Arial"/>
                        </a:rPr>
                        <a:t>/Coat</a:t>
                      </a:r>
                      <a:r>
                        <a:rPr lang="en-US" sz="1800" b="1" i="0" u="none" strike="noStrike" baseline="0" dirty="0" smtClean="0">
                          <a:solidFill>
                            <a:srgbClr val="000000"/>
                          </a:solidFill>
                          <a:latin typeface="Arial"/>
                        </a:rPr>
                        <a:t> Barrel Roofs, Bldg 125</a:t>
                      </a:r>
                      <a:endParaRPr lang="en-US" sz="1800" b="1"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dirty="0" smtClean="0">
                          <a:solidFill>
                            <a:srgbClr val="000000"/>
                          </a:solidFill>
                          <a:latin typeface="Arial"/>
                        </a:rPr>
                        <a:t>500-1000</a:t>
                      </a:r>
                      <a:endParaRPr lang="en-US" sz="1800" b="1"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22385">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800" b="1" i="0" u="none" strike="noStrike" dirty="0" err="1" smtClean="0">
                          <a:solidFill>
                            <a:srgbClr val="000000"/>
                          </a:solidFill>
                          <a:latin typeface="Arial"/>
                        </a:rPr>
                        <a:t>Rpr</a:t>
                      </a:r>
                      <a:r>
                        <a:rPr lang="en-US" sz="1800" b="1" i="0" u="none" strike="noStrike" dirty="0" smtClean="0">
                          <a:solidFill>
                            <a:srgbClr val="000000"/>
                          </a:solidFill>
                          <a:latin typeface="Arial"/>
                        </a:rPr>
                        <a:t> Roof, Bldg</a:t>
                      </a:r>
                      <a:r>
                        <a:rPr lang="en-US" sz="1800" b="1" i="0" u="none" strike="noStrike" baseline="0" dirty="0" smtClean="0">
                          <a:solidFill>
                            <a:srgbClr val="000000"/>
                          </a:solidFill>
                          <a:latin typeface="Arial"/>
                        </a:rPr>
                        <a:t> 321</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Arial"/>
                        </a:rPr>
                        <a:t>750-1500</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r>
              <a:tr h="322970">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ctr"/>
                      <a:r>
                        <a:rPr lang="en-US" sz="1800" b="1" i="0" u="none" strike="noStrike" dirty="0" err="1" smtClean="0">
                          <a:solidFill>
                            <a:srgbClr val="000000"/>
                          </a:solidFill>
                          <a:latin typeface="Arial"/>
                        </a:rPr>
                        <a:t>Rpr</a:t>
                      </a:r>
                      <a:r>
                        <a:rPr lang="en-US" sz="1800" b="1" i="0" u="none" strike="noStrike" baseline="0" dirty="0" smtClean="0">
                          <a:solidFill>
                            <a:srgbClr val="000000"/>
                          </a:solidFill>
                          <a:latin typeface="Arial"/>
                        </a:rPr>
                        <a:t> Compressed Air System</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en-US" sz="1800" b="1" i="0" u="none" strike="noStrike" dirty="0" smtClean="0">
                          <a:solidFill>
                            <a:srgbClr val="000000"/>
                          </a:solidFill>
                          <a:latin typeface="Arial"/>
                        </a:rPr>
                        <a:t>1500-3000</a:t>
                      </a: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r>
              <a:tr h="322385">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ct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r>
              <a:tr h="322385">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ct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r>
              <a:tr h="322385">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ct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r>
              <a:tr h="322385">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ct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r>
              <a:tr h="644769">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ctr"/>
                      <a:endParaRPr lang="en-US" sz="18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1076325" y="-142875"/>
            <a:ext cx="6629400" cy="1020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
            </a:r>
            <a:br>
              <a:rPr lang="en-US" sz="3600" dirty="0" smtClean="0"/>
            </a:br>
            <a:r>
              <a:rPr lang="en-US" sz="3600" i="0" dirty="0" smtClean="0"/>
              <a:t>  FY11 O&amp;M Program</a:t>
            </a:r>
          </a:p>
        </p:txBody>
      </p:sp>
      <p:sp>
        <p:nvSpPr>
          <p:cNvPr id="16388" name="Rectangle 3"/>
          <p:cNvSpPr>
            <a:spLocks noGrp="1" noChangeArrowheads="1"/>
          </p:cNvSpPr>
          <p:nvPr>
            <p:ph type="body" idx="1"/>
          </p:nvPr>
        </p:nvSpPr>
        <p:spPr>
          <a:xfrm>
            <a:off x="0" y="1128279"/>
            <a:ext cx="8782050" cy="4981575"/>
          </a:xfrm>
        </p:spPr>
        <p:txBody>
          <a:bodyPr/>
          <a:lstStyle/>
          <a:p>
            <a:pPr marL="285750" indent="-285750" eaLnBrk="1" hangingPunct="1">
              <a:lnSpc>
                <a:spcPct val="70000"/>
              </a:lnSpc>
              <a:buFont typeface="Wingdings" pitchFamily="2" charset="2"/>
              <a:buNone/>
            </a:pPr>
            <a:endParaRPr lang="en-US" sz="1200" u="sng" dirty="0" smtClean="0"/>
          </a:p>
          <a:p>
            <a:pPr eaLnBrk="1" hangingPunct="1">
              <a:lnSpc>
                <a:spcPct val="70000"/>
              </a:lnSpc>
              <a:buNone/>
            </a:pPr>
            <a:r>
              <a:rPr lang="en-US" sz="1600" u="sng" dirty="0" smtClean="0">
                <a:cs typeface="Arial" pitchFamily="34" charset="0"/>
              </a:rPr>
              <a:t>ARCHITECT-ENGINEER (A-E)  </a:t>
            </a:r>
            <a:r>
              <a:rPr lang="en-US" sz="1600" dirty="0" smtClean="0">
                <a:cs typeface="Arial" pitchFamily="34" charset="0"/>
              </a:rPr>
              <a:t>		Approximate Total Value = $70M</a:t>
            </a:r>
            <a:endParaRPr lang="en-US" sz="1600" u="sng" dirty="0" smtClean="0">
              <a:cs typeface="Arial" pitchFamily="34" charset="0"/>
            </a:endParaRPr>
          </a:p>
          <a:p>
            <a:pPr marL="285750" indent="-285750" eaLnBrk="1" hangingPunct="1">
              <a:lnSpc>
                <a:spcPct val="70000"/>
              </a:lnSpc>
              <a:buFont typeface="Wingdings" pitchFamily="2" charset="2"/>
              <a:buNone/>
            </a:pPr>
            <a:r>
              <a:rPr lang="en-US" sz="1600" dirty="0" smtClean="0">
                <a:cs typeface="Arial" pitchFamily="34" charset="0"/>
              </a:rPr>
              <a:t>A&amp;E Design</a:t>
            </a:r>
          </a:p>
          <a:p>
            <a:pPr marL="285750" indent="-285750" eaLnBrk="1" hangingPunct="1">
              <a:lnSpc>
                <a:spcPct val="70000"/>
              </a:lnSpc>
              <a:buFont typeface="Wingdings" pitchFamily="2" charset="2"/>
              <a:buNone/>
            </a:pPr>
            <a:r>
              <a:rPr lang="en-US" sz="1600" dirty="0" smtClean="0">
                <a:cs typeface="Arial" pitchFamily="34" charset="0"/>
              </a:rPr>
              <a:t>Air Quality Program Support</a:t>
            </a:r>
          </a:p>
          <a:p>
            <a:pPr marL="285750" indent="-285750" eaLnBrk="1" hangingPunct="1">
              <a:lnSpc>
                <a:spcPct val="70000"/>
              </a:lnSpc>
              <a:buFont typeface="Wingdings" pitchFamily="2" charset="2"/>
              <a:buNone/>
            </a:pPr>
            <a:r>
              <a:rPr lang="en-US" sz="1600" dirty="0" smtClean="0">
                <a:cs typeface="Arial" pitchFamily="34" charset="0"/>
              </a:rPr>
              <a:t>Water Program Support </a:t>
            </a:r>
          </a:p>
          <a:p>
            <a:pPr marL="285750" indent="-285750" eaLnBrk="1" hangingPunct="1">
              <a:lnSpc>
                <a:spcPct val="70000"/>
              </a:lnSpc>
              <a:buFont typeface="Wingdings" pitchFamily="2" charset="2"/>
              <a:buNone/>
            </a:pPr>
            <a:r>
              <a:rPr lang="en-US" sz="1600" dirty="0" smtClean="0">
                <a:cs typeface="Arial" pitchFamily="34" charset="0"/>
              </a:rPr>
              <a:t>Conservation Program Support </a:t>
            </a:r>
          </a:p>
          <a:p>
            <a:pPr marL="285750" indent="-285750" eaLnBrk="1" hangingPunct="1">
              <a:lnSpc>
                <a:spcPct val="70000"/>
              </a:lnSpc>
              <a:buFont typeface="Wingdings" pitchFamily="2" charset="2"/>
              <a:buNone/>
            </a:pPr>
            <a:r>
              <a:rPr lang="en-US" sz="1600" dirty="0" smtClean="0">
                <a:cs typeface="Arial" pitchFamily="34" charset="0"/>
              </a:rPr>
              <a:t>Environmental Restoration Program Technical Support </a:t>
            </a:r>
          </a:p>
          <a:p>
            <a:pPr marL="285750" indent="-285750" eaLnBrk="1" hangingPunct="1">
              <a:lnSpc>
                <a:spcPct val="70000"/>
              </a:lnSpc>
              <a:buFont typeface="Wingdings" pitchFamily="2" charset="2"/>
              <a:buNone/>
            </a:pPr>
            <a:r>
              <a:rPr lang="en-US" sz="1600" dirty="0" smtClean="0">
                <a:cs typeface="Arial" pitchFamily="34" charset="0"/>
              </a:rPr>
              <a:t>Environmental Management System &amp; Geographic Information System (GIS) Support</a:t>
            </a:r>
          </a:p>
          <a:p>
            <a:pPr marL="285750" indent="-285750" eaLnBrk="1" hangingPunct="1">
              <a:lnSpc>
                <a:spcPct val="70000"/>
              </a:lnSpc>
              <a:buFont typeface="Wingdings" pitchFamily="2" charset="2"/>
              <a:buNone/>
            </a:pPr>
            <a:r>
              <a:rPr lang="en-US" sz="1600" dirty="0" smtClean="0">
                <a:cs typeface="Arial" pitchFamily="34" charset="0"/>
              </a:rPr>
              <a:t>Pollution Prevention Weapon Systems Support </a:t>
            </a:r>
          </a:p>
          <a:p>
            <a:pPr marL="285750" indent="-285750" eaLnBrk="1" hangingPunct="1">
              <a:lnSpc>
                <a:spcPct val="70000"/>
              </a:lnSpc>
              <a:buFont typeface="Wingdings" pitchFamily="2" charset="2"/>
              <a:buNone/>
            </a:pPr>
            <a:r>
              <a:rPr lang="en-US" sz="1600" dirty="0" smtClean="0">
                <a:cs typeface="Arial" pitchFamily="34" charset="0"/>
              </a:rPr>
              <a:t>National Environmental Policy Act (NEPA) Support </a:t>
            </a:r>
          </a:p>
          <a:p>
            <a:pPr marL="285750" indent="-285750" eaLnBrk="1" hangingPunct="1">
              <a:lnSpc>
                <a:spcPct val="70000"/>
              </a:lnSpc>
              <a:buFont typeface="Wingdings" pitchFamily="2" charset="2"/>
              <a:buNone/>
            </a:pPr>
            <a:r>
              <a:rPr lang="en-US" sz="1600" dirty="0" smtClean="0">
                <a:cs typeface="Arial" pitchFamily="34" charset="0"/>
              </a:rPr>
              <a:t>Toxics Program Support</a:t>
            </a:r>
          </a:p>
          <a:p>
            <a:pPr marL="285750" indent="-285750" eaLnBrk="1" hangingPunct="1">
              <a:lnSpc>
                <a:spcPct val="70000"/>
              </a:lnSpc>
              <a:buFont typeface="Wingdings" pitchFamily="2" charset="2"/>
              <a:buNone/>
            </a:pPr>
            <a:endParaRPr lang="en-US" sz="1600" dirty="0" smtClean="0">
              <a:cs typeface="Arial" pitchFamily="34" charset="0"/>
            </a:endParaRPr>
          </a:p>
          <a:p>
            <a:pPr marL="285750" indent="-285750" eaLnBrk="1" hangingPunct="1">
              <a:lnSpc>
                <a:spcPct val="70000"/>
              </a:lnSpc>
              <a:buFont typeface="Wingdings" pitchFamily="2" charset="2"/>
              <a:buNone/>
            </a:pPr>
            <a:r>
              <a:rPr lang="en-US" sz="1600" u="sng" dirty="0" smtClean="0">
                <a:cs typeface="Arial" pitchFamily="34" charset="0"/>
              </a:rPr>
              <a:t>SERVICES</a:t>
            </a:r>
          </a:p>
          <a:p>
            <a:pPr marL="285750" indent="-285750" eaLnBrk="1" hangingPunct="1">
              <a:lnSpc>
                <a:spcPct val="70000"/>
              </a:lnSpc>
              <a:buFont typeface="Wingdings" pitchFamily="2" charset="2"/>
              <a:buNone/>
            </a:pPr>
            <a:r>
              <a:rPr lang="en-US" sz="1600" dirty="0" smtClean="0">
                <a:cs typeface="Arial" pitchFamily="34" charset="0"/>
              </a:rPr>
              <a:t>Refuse</a:t>
            </a:r>
          </a:p>
          <a:p>
            <a:pPr marL="285750" indent="-285750" eaLnBrk="1" hangingPunct="1">
              <a:lnSpc>
                <a:spcPct val="70000"/>
              </a:lnSpc>
              <a:buFont typeface="Wingdings" pitchFamily="2" charset="2"/>
              <a:buNone/>
            </a:pPr>
            <a:r>
              <a:rPr lang="en-US" sz="1600" dirty="0" smtClean="0">
                <a:cs typeface="Arial" pitchFamily="34" charset="0"/>
              </a:rPr>
              <a:t>Custodial</a:t>
            </a:r>
          </a:p>
          <a:p>
            <a:pPr marL="285750" indent="-285750" eaLnBrk="1" hangingPunct="1">
              <a:lnSpc>
                <a:spcPct val="70000"/>
              </a:lnSpc>
              <a:buFont typeface="Wingdings" pitchFamily="2" charset="2"/>
              <a:buNone/>
            </a:pPr>
            <a:r>
              <a:rPr lang="en-US" sz="1600" dirty="0" smtClean="0">
                <a:cs typeface="Arial" pitchFamily="34" charset="0"/>
              </a:rPr>
              <a:t>Recycling</a:t>
            </a:r>
          </a:p>
          <a:p>
            <a:pPr marL="285750" indent="-285750" eaLnBrk="1" hangingPunct="1">
              <a:lnSpc>
                <a:spcPct val="70000"/>
              </a:lnSpc>
              <a:buFont typeface="Wingdings" pitchFamily="2" charset="2"/>
              <a:buNone/>
            </a:pPr>
            <a:r>
              <a:rPr lang="en-US" sz="1600" dirty="0" smtClean="0">
                <a:cs typeface="Arial" pitchFamily="34" charset="0"/>
              </a:rPr>
              <a:t>Grounds Maintenance</a:t>
            </a:r>
          </a:p>
          <a:p>
            <a:pPr marL="285750" indent="-285750" eaLnBrk="1" hangingPunct="1">
              <a:lnSpc>
                <a:spcPct val="70000"/>
              </a:lnSpc>
              <a:buFont typeface="Wingdings" pitchFamily="2" charset="2"/>
              <a:buNone/>
            </a:pPr>
            <a:r>
              <a:rPr lang="en-US" sz="1600" dirty="0" smtClean="0">
                <a:cs typeface="Arial" pitchFamily="34" charset="0"/>
              </a:rPr>
              <a:t>Paving</a:t>
            </a:r>
          </a:p>
          <a:p>
            <a:pPr marL="285750" indent="-285750" eaLnBrk="1" hangingPunct="1">
              <a:lnSpc>
                <a:spcPct val="70000"/>
              </a:lnSpc>
              <a:buFont typeface="Wingdings" pitchFamily="2" charset="2"/>
              <a:buNone/>
            </a:pPr>
            <a:r>
              <a:rPr lang="en-US" sz="1600" dirty="0" smtClean="0">
                <a:cs typeface="Arial" pitchFamily="34" charset="0"/>
              </a:rPr>
              <a:t>Roofing</a:t>
            </a:r>
          </a:p>
          <a:p>
            <a:pPr marL="285750" indent="-285750" eaLnBrk="1" hangingPunct="1">
              <a:lnSpc>
                <a:spcPct val="70000"/>
              </a:lnSpc>
              <a:buFont typeface="Wingdings" pitchFamily="2" charset="2"/>
              <a:buNone/>
            </a:pPr>
            <a:r>
              <a:rPr lang="en-US" sz="1600" dirty="0" smtClean="0">
                <a:cs typeface="Arial" pitchFamily="34" charset="0"/>
              </a:rPr>
              <a:t>Ground Water Treatment System Remedial Action</a:t>
            </a:r>
          </a:p>
          <a:p>
            <a:pPr marL="285750" indent="-285750" eaLnBrk="1" hangingPunct="1">
              <a:lnSpc>
                <a:spcPct val="70000"/>
              </a:lnSpc>
              <a:buFont typeface="Wingdings" pitchFamily="2" charset="2"/>
              <a:buNone/>
            </a:pPr>
            <a:r>
              <a:rPr lang="en-US" sz="1600" dirty="0" smtClean="0">
                <a:cs typeface="Arial" pitchFamily="34" charset="0"/>
              </a:rPr>
              <a:t>Greater Base Industrial Area Operation of Air </a:t>
            </a:r>
            <a:r>
              <a:rPr lang="en-US" sz="1600" dirty="0" err="1" smtClean="0">
                <a:cs typeface="Arial" pitchFamily="34" charset="0"/>
              </a:rPr>
              <a:t>Sparge</a:t>
            </a:r>
            <a:r>
              <a:rPr lang="en-US" sz="1600" dirty="0" smtClean="0">
                <a:cs typeface="Arial" pitchFamily="34" charset="0"/>
              </a:rPr>
              <a:t>/Soil Vapor Extraction Systems </a:t>
            </a:r>
          </a:p>
          <a:p>
            <a:pPr marL="285750" indent="-285750" eaLnBrk="1" hangingPunct="1">
              <a:lnSpc>
                <a:spcPct val="70000"/>
              </a:lnSpc>
              <a:buFont typeface="Wingdings" pitchFamily="2" charset="2"/>
              <a:buNone/>
            </a:pPr>
            <a:r>
              <a:rPr lang="en-US" sz="1600" dirty="0" smtClean="0">
                <a:cs typeface="Arial" pitchFamily="34" charset="0"/>
              </a:rPr>
              <a:t>Ground Water Monitoring for Remedial Actions</a:t>
            </a:r>
          </a:p>
          <a:p>
            <a:pPr marL="285750" indent="-285750" eaLnBrk="1" hangingPunct="1">
              <a:lnSpc>
                <a:spcPct val="70000"/>
              </a:lnSpc>
              <a:buFont typeface="Wingdings" pitchFamily="2" charset="2"/>
              <a:buNone/>
            </a:pPr>
            <a:r>
              <a:rPr lang="en-US" sz="1600" dirty="0" smtClean="0">
                <a:cs typeface="Arial" pitchFamily="34" charset="0"/>
              </a:rPr>
              <a:t>Environmental Incident Response for Spills</a:t>
            </a:r>
          </a:p>
          <a:p>
            <a:pPr marL="285750" indent="-285750" eaLnBrk="1" hangingPunct="1">
              <a:lnSpc>
                <a:spcPct val="70000"/>
              </a:lnSpc>
              <a:buFont typeface="Wingdings" pitchFamily="2" charset="2"/>
              <a:buNone/>
            </a:pPr>
            <a:r>
              <a:rPr lang="en-US" sz="1600" dirty="0" smtClean="0">
                <a:cs typeface="Arial" pitchFamily="34" charset="0"/>
              </a:rPr>
              <a:t>Tank Program Support</a:t>
            </a:r>
          </a:p>
          <a:p>
            <a:pPr marL="285750" indent="-285750" eaLnBrk="1" hangingPunct="1">
              <a:lnSpc>
                <a:spcPct val="70000"/>
              </a:lnSpc>
              <a:buFont typeface="Wingdings" pitchFamily="2" charset="2"/>
              <a:buNone/>
            </a:pPr>
            <a:r>
              <a:rPr lang="en-US" sz="1400" dirty="0" smtClean="0">
                <a:cs typeface="Arial" pitchFamily="34" charset="0"/>
              </a:rPr>
              <a:t>  </a:t>
            </a:r>
          </a:p>
          <a:p>
            <a:pPr marL="285750" indent="-285750" eaLnBrk="1" hangingPunct="1">
              <a:lnSpc>
                <a:spcPct val="70000"/>
              </a:lnSpc>
              <a:buFont typeface="Wingdings" pitchFamily="2" charset="2"/>
              <a:buNone/>
            </a:pPr>
            <a:r>
              <a:rPr lang="en-US" sz="1400" dirty="0" smtClean="0">
                <a:cs typeface="Arial" pitchFamily="34" charset="0"/>
              </a:rPr>
              <a:t> </a:t>
            </a: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1414029" y="235527"/>
            <a:ext cx="64008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i="0" dirty="0" smtClean="0"/>
              <a:t>78 CEG IDIQ Contracts </a:t>
            </a:r>
          </a:p>
        </p:txBody>
      </p:sp>
      <p:sp>
        <p:nvSpPr>
          <p:cNvPr id="18436" name="Rectangle 3"/>
          <p:cNvSpPr>
            <a:spLocks noGrp="1" noChangeArrowheads="1"/>
          </p:cNvSpPr>
          <p:nvPr>
            <p:ph type="body" sz="half" idx="1"/>
          </p:nvPr>
        </p:nvSpPr>
        <p:spPr>
          <a:xfrm>
            <a:off x="190500" y="1382857"/>
            <a:ext cx="8686800" cy="4837834"/>
          </a:xfrm>
        </p:spPr>
        <p:txBody>
          <a:bodyPr/>
          <a:lstStyle/>
          <a:p>
            <a:pPr eaLnBrk="1" hangingPunct="1">
              <a:lnSpc>
                <a:spcPct val="70000"/>
              </a:lnSpc>
              <a:buFont typeface="Wingdings" pitchFamily="2" charset="2"/>
              <a:buNone/>
            </a:pPr>
            <a:r>
              <a:rPr lang="en-US" sz="1800" u="sng" dirty="0" smtClean="0"/>
              <a:t>Contract			Date Exp		Dollar Limit</a:t>
            </a:r>
          </a:p>
          <a:p>
            <a:pPr eaLnBrk="1" hangingPunct="1">
              <a:lnSpc>
                <a:spcPct val="70000"/>
              </a:lnSpc>
              <a:buFont typeface="Wingdings" pitchFamily="2" charset="2"/>
              <a:buNone/>
            </a:pPr>
            <a:r>
              <a:rPr lang="en-US" sz="1800" dirty="0" smtClean="0"/>
              <a:t>AE Design Services (5)		2012			$19M</a:t>
            </a:r>
          </a:p>
          <a:p>
            <a:pPr eaLnBrk="1" hangingPunct="1">
              <a:lnSpc>
                <a:spcPct val="70000"/>
              </a:lnSpc>
              <a:buFont typeface="Wingdings" pitchFamily="2" charset="2"/>
              <a:buNone/>
            </a:pPr>
            <a:r>
              <a:rPr lang="en-US" sz="1800" dirty="0" smtClean="0"/>
              <a:t>Carpet/Flooring 			2015			$5M</a:t>
            </a:r>
          </a:p>
          <a:p>
            <a:pPr eaLnBrk="1" hangingPunct="1">
              <a:lnSpc>
                <a:spcPct val="70000"/>
              </a:lnSpc>
              <a:buFont typeface="Wingdings" pitchFamily="2" charset="2"/>
              <a:buNone/>
            </a:pPr>
            <a:r>
              <a:rPr lang="en-US" sz="1800" dirty="0" smtClean="0"/>
              <a:t>Custodial </a:t>
            </a:r>
            <a:r>
              <a:rPr lang="en-US" sz="1800" dirty="0" err="1" smtClean="0"/>
              <a:t>Basewide</a:t>
            </a:r>
            <a:r>
              <a:rPr lang="en-US" sz="1800" dirty="0" smtClean="0"/>
              <a:t>		2014			$2M </a:t>
            </a:r>
          </a:p>
          <a:p>
            <a:pPr eaLnBrk="1" hangingPunct="1">
              <a:lnSpc>
                <a:spcPct val="70000"/>
              </a:lnSpc>
              <a:buFont typeface="Wingdings" pitchFamily="2" charset="2"/>
              <a:buNone/>
            </a:pPr>
            <a:r>
              <a:rPr lang="en-US" sz="1800" dirty="0" smtClean="0"/>
              <a:t>Custodial DMAG			2014			$12M</a:t>
            </a:r>
          </a:p>
          <a:p>
            <a:pPr eaLnBrk="1" hangingPunct="1">
              <a:lnSpc>
                <a:spcPct val="70000"/>
              </a:lnSpc>
              <a:buFont typeface="Wingdings" pitchFamily="2" charset="2"/>
              <a:buNone/>
            </a:pPr>
            <a:r>
              <a:rPr lang="en-US" sz="1800" dirty="0" smtClean="0"/>
              <a:t>Custodial, NISH			2012			$1M</a:t>
            </a:r>
          </a:p>
          <a:p>
            <a:pPr eaLnBrk="1" hangingPunct="1">
              <a:lnSpc>
                <a:spcPct val="70000"/>
              </a:lnSpc>
              <a:buFont typeface="Wingdings" pitchFamily="2" charset="2"/>
              <a:buNone/>
            </a:pPr>
            <a:r>
              <a:rPr lang="en-US" sz="1800" dirty="0" smtClean="0"/>
              <a:t>Design-Build			2010*			$28M</a:t>
            </a:r>
          </a:p>
          <a:p>
            <a:pPr eaLnBrk="1" hangingPunct="1">
              <a:lnSpc>
                <a:spcPct val="70000"/>
              </a:lnSpc>
              <a:buFont typeface="Wingdings" pitchFamily="2" charset="2"/>
              <a:buNone/>
            </a:pPr>
            <a:r>
              <a:rPr lang="en-US" sz="1800" dirty="0" smtClean="0"/>
              <a:t>Grounds </a:t>
            </a:r>
            <a:r>
              <a:rPr lang="en-US" sz="1800" dirty="0" err="1" smtClean="0"/>
              <a:t>Maint</a:t>
            </a:r>
            <a:r>
              <a:rPr lang="en-US" sz="1800" dirty="0" smtClean="0"/>
              <a:t>			2014			$6M</a:t>
            </a:r>
          </a:p>
          <a:p>
            <a:pPr eaLnBrk="1" fontAlgn="ctr" hangingPunct="1">
              <a:lnSpc>
                <a:spcPct val="70000"/>
              </a:lnSpc>
              <a:buFont typeface="Wingdings" pitchFamily="2" charset="2"/>
              <a:buNone/>
            </a:pPr>
            <a:r>
              <a:rPr lang="en-US" sz="1800" dirty="0" err="1" smtClean="0"/>
              <a:t>Mech</a:t>
            </a:r>
            <a:r>
              <a:rPr lang="en-US" sz="1800" dirty="0" smtClean="0"/>
              <a:t>/</a:t>
            </a:r>
            <a:r>
              <a:rPr lang="en-US" sz="1800" dirty="0" err="1" smtClean="0"/>
              <a:t>Elec</a:t>
            </a:r>
            <a:r>
              <a:rPr lang="en-US" sz="1800" dirty="0" smtClean="0"/>
              <a:t>			2011*			$25M</a:t>
            </a:r>
          </a:p>
          <a:p>
            <a:pPr eaLnBrk="1" fontAlgn="ctr" hangingPunct="1">
              <a:lnSpc>
                <a:spcPct val="70000"/>
              </a:lnSpc>
              <a:buFont typeface="Wingdings" pitchFamily="2" charset="2"/>
              <a:buNone/>
            </a:pPr>
            <a:r>
              <a:rPr lang="en-US" sz="1800" dirty="0" smtClean="0"/>
              <a:t>Paint				2011*			$7M</a:t>
            </a:r>
          </a:p>
          <a:p>
            <a:pPr eaLnBrk="1" fontAlgn="ctr" hangingPunct="1">
              <a:lnSpc>
                <a:spcPct val="70000"/>
              </a:lnSpc>
              <a:buFont typeface="Wingdings" pitchFamily="2" charset="2"/>
              <a:buNone/>
            </a:pPr>
            <a:r>
              <a:rPr lang="en-US" sz="1800" dirty="0" smtClean="0"/>
              <a:t>Pavements			Expired*		$22M		</a:t>
            </a:r>
          </a:p>
          <a:p>
            <a:pPr eaLnBrk="1" fontAlgn="b" hangingPunct="1">
              <a:lnSpc>
                <a:spcPct val="70000"/>
              </a:lnSpc>
              <a:buFont typeface="Wingdings" pitchFamily="2" charset="2"/>
              <a:buNone/>
            </a:pPr>
            <a:r>
              <a:rPr lang="en-US" sz="1800" dirty="0" smtClean="0">
                <a:cs typeface="Arial" pitchFamily="34" charset="0"/>
              </a:rPr>
              <a:t>Recycling			2010*			$2.4M</a:t>
            </a:r>
          </a:p>
          <a:p>
            <a:pPr eaLnBrk="1" hangingPunct="1">
              <a:lnSpc>
                <a:spcPct val="70000"/>
              </a:lnSpc>
              <a:buFont typeface="Wingdings" pitchFamily="2" charset="2"/>
              <a:buNone/>
            </a:pPr>
            <a:r>
              <a:rPr lang="en-US" sz="1800" dirty="0" smtClean="0">
                <a:cs typeface="Arial" pitchFamily="34" charset="0"/>
              </a:rPr>
              <a:t>Refuse 				2016			$1M</a:t>
            </a:r>
            <a:r>
              <a:rPr lang="en-US" sz="1800" dirty="0" smtClean="0"/>
              <a:t> </a:t>
            </a:r>
          </a:p>
          <a:p>
            <a:pPr eaLnBrk="1" hangingPunct="1">
              <a:lnSpc>
                <a:spcPct val="70000"/>
              </a:lnSpc>
              <a:buFont typeface="Wingdings" pitchFamily="2" charset="2"/>
              <a:buNone/>
            </a:pPr>
            <a:r>
              <a:rPr lang="en-US" sz="1800" dirty="0" smtClean="0"/>
              <a:t>Roofing				2013			$15M</a:t>
            </a:r>
          </a:p>
          <a:p>
            <a:pPr eaLnBrk="1" hangingPunct="1">
              <a:lnSpc>
                <a:spcPct val="70000"/>
              </a:lnSpc>
              <a:buFont typeface="Wingdings" pitchFamily="2" charset="2"/>
              <a:buNone/>
            </a:pPr>
            <a:r>
              <a:rPr lang="en-US" sz="1800" dirty="0" smtClean="0"/>
              <a:t>SABER				2011*			$50M</a:t>
            </a:r>
          </a:p>
          <a:p>
            <a:pPr eaLnBrk="1" hangingPunct="1">
              <a:lnSpc>
                <a:spcPct val="70000"/>
              </a:lnSpc>
              <a:buFont typeface="Wingdings" pitchFamily="2" charset="2"/>
              <a:buNone/>
            </a:pPr>
            <a:r>
              <a:rPr lang="en-US" sz="1800" dirty="0" smtClean="0"/>
              <a:t>BOPEC D/B			New*			$45M </a:t>
            </a:r>
          </a:p>
          <a:p>
            <a:pPr eaLnBrk="1" hangingPunct="1">
              <a:lnSpc>
                <a:spcPct val="70000"/>
              </a:lnSpc>
              <a:buFont typeface="Wingdings" pitchFamily="2" charset="2"/>
              <a:buNone/>
            </a:pPr>
            <a:r>
              <a:rPr lang="en-US" sz="1800" dirty="0" smtClean="0"/>
              <a:t>AE Environmental Services	2015			$36M</a:t>
            </a:r>
          </a:p>
          <a:p>
            <a:pPr eaLnBrk="1" fontAlgn="ctr" hangingPunct="1">
              <a:lnSpc>
                <a:spcPct val="70000"/>
              </a:lnSpc>
              <a:buFont typeface="Wingdings" pitchFamily="2" charset="2"/>
              <a:buNone/>
            </a:pPr>
            <a:endParaRPr lang="en-US" sz="1800" dirty="0" smtClean="0"/>
          </a:p>
          <a:p>
            <a:pPr eaLnBrk="1" fontAlgn="ctr" hangingPunct="1">
              <a:lnSpc>
                <a:spcPct val="70000"/>
              </a:lnSpc>
              <a:buFont typeface="Wingdings" pitchFamily="2" charset="2"/>
              <a:buNone/>
            </a:pPr>
            <a:r>
              <a:rPr lang="en-US" sz="1600" dirty="0" smtClean="0"/>
              <a:t>Approximate Value = $277M/5-yrs			*   New contract in process</a:t>
            </a:r>
          </a:p>
          <a:p>
            <a:pPr eaLnBrk="1" fontAlgn="ctr" hangingPunct="1">
              <a:lnSpc>
                <a:spcPct val="70000"/>
              </a:lnSpc>
              <a:buFont typeface="Arial" pitchFamily="34" charset="0"/>
              <a:buChar char="•"/>
            </a:pPr>
            <a:endParaRPr lang="en-US" sz="1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MG0027.JPG"/>
          <p:cNvPicPr>
            <a:picLocks noChangeAspect="1"/>
          </p:cNvPicPr>
          <p:nvPr/>
        </p:nvPicPr>
        <p:blipFill>
          <a:blip r:embed="rId3" cstate="print"/>
          <a:stretch>
            <a:fillRect/>
          </a:stretch>
        </p:blipFill>
        <p:spPr>
          <a:xfrm>
            <a:off x="414689" y="1314450"/>
            <a:ext cx="3679473" cy="4967288"/>
          </a:xfrm>
          <a:prstGeom prst="rect">
            <a:avLst/>
          </a:prstGeom>
          <a:ln>
            <a:noFill/>
          </a:ln>
          <a:effectLst>
            <a:outerShdw blurRad="292100" dist="139700" dir="2700000" algn="tl" rotWithShape="0">
              <a:srgbClr val="333333">
                <a:alpha val="65000"/>
              </a:srgbClr>
            </a:outerShdw>
          </a:effectLst>
        </p:spPr>
      </p:pic>
      <p:sp>
        <p:nvSpPr>
          <p:cNvPr id="22531" name="Rectangle 3"/>
          <p:cNvSpPr>
            <a:spLocks noGrp="1" noChangeArrowheads="1"/>
          </p:cNvSpPr>
          <p:nvPr>
            <p:ph type="body" idx="4294967295"/>
          </p:nvPr>
        </p:nvSpPr>
        <p:spPr>
          <a:xfrm>
            <a:off x="3443288" y="2286000"/>
            <a:ext cx="6138862" cy="3000375"/>
          </a:xfrm>
        </p:spPr>
        <p:txBody>
          <a:bodyPr lIns="85112" tIns="42556" rIns="85112" bIns="42556"/>
          <a:lstStyle/>
          <a:p>
            <a:pPr marL="242888" indent="-242888" algn="ctr" defTabSz="982663" eaLnBrk="1" hangingPunct="1">
              <a:lnSpc>
                <a:spcPct val="95000"/>
              </a:lnSpc>
              <a:spcBef>
                <a:spcPct val="0"/>
              </a:spcBef>
              <a:buFontTx/>
              <a:buNone/>
            </a:pPr>
            <a:endParaRPr lang="en-US" sz="3600" dirty="0" smtClean="0"/>
          </a:p>
          <a:p>
            <a:pPr marL="242888" indent="-242888" algn="ctr" defTabSz="982663" eaLnBrk="1" hangingPunct="1">
              <a:lnSpc>
                <a:spcPct val="95000"/>
              </a:lnSpc>
              <a:spcBef>
                <a:spcPct val="0"/>
              </a:spcBef>
              <a:buFontTx/>
              <a:buNone/>
            </a:pPr>
            <a:endParaRPr lang="en-US" sz="3600" dirty="0" smtClean="0"/>
          </a:p>
          <a:p>
            <a:pPr marL="242888" indent="-242888" algn="ctr" defTabSz="982663" eaLnBrk="1" hangingPunct="1">
              <a:lnSpc>
                <a:spcPct val="95000"/>
              </a:lnSpc>
              <a:spcBef>
                <a:spcPct val="0"/>
              </a:spcBef>
              <a:buFontTx/>
              <a:buNone/>
            </a:pPr>
            <a:r>
              <a:rPr lang="en-US" sz="4000" dirty="0" smtClean="0"/>
              <a:t>QUESTIONS?</a:t>
            </a:r>
          </a:p>
          <a:p>
            <a:pPr marL="242888" indent="-242888" algn="ctr" defTabSz="982663" eaLnBrk="1" hangingPunct="1">
              <a:lnSpc>
                <a:spcPct val="95000"/>
              </a:lnSpc>
              <a:spcBef>
                <a:spcPct val="0"/>
              </a:spcBef>
              <a:buFontTx/>
              <a:buNone/>
            </a:pPr>
            <a:endParaRPr lang="en-US" sz="3600" dirty="0" smtClean="0"/>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677275" cy="962025"/>
          </a:xfrm>
        </p:spPr>
        <p:txBody>
          <a:bodyPr anchor="b"/>
          <a:lstStyle/>
          <a:p>
            <a:r>
              <a:rPr lang="en-US" sz="3600" smtClean="0"/>
              <a:t>Overview</a:t>
            </a:r>
          </a:p>
        </p:txBody>
      </p:sp>
      <p:sp>
        <p:nvSpPr>
          <p:cNvPr id="37891" name="Rectangle 3"/>
          <p:cNvSpPr>
            <a:spLocks noGrp="1" noChangeArrowheads="1"/>
          </p:cNvSpPr>
          <p:nvPr>
            <p:ph idx="1"/>
          </p:nvPr>
        </p:nvSpPr>
        <p:spPr bwMode="auto">
          <a:xfrm>
            <a:off x="333374" y="2502776"/>
            <a:ext cx="8410575" cy="3468688"/>
          </a:xfrm>
          <a:noFill/>
          <a:ln>
            <a:miter lim="800000"/>
            <a:headEnd/>
            <a:tailEnd/>
          </a:ln>
        </p:spPr>
        <p:txBody>
          <a:bodyPr vert="horz" wrap="square" lIns="91440" tIns="45720" rIns="91440" bIns="45720" numCol="1" anchor="b" anchorCtr="0" compatLnSpc="1">
            <a:prstTxWarp prst="textNoShape">
              <a:avLst/>
            </a:prstTxWarp>
          </a:bodyPr>
          <a:lstStyle/>
          <a:p>
            <a:pPr eaLnBrk="1" hangingPunct="1">
              <a:buClr>
                <a:srgbClr val="000066"/>
              </a:buClr>
              <a:buSzPct val="100000"/>
              <a:buFont typeface="Wingdings" pitchFamily="2" charset="2"/>
              <a:buChar char="§"/>
            </a:pPr>
            <a:r>
              <a:rPr lang="en-US" sz="2800" dirty="0" smtClean="0"/>
              <a:t>Robins AFB Mission</a:t>
            </a:r>
          </a:p>
          <a:p>
            <a:pPr eaLnBrk="1" hangingPunct="1">
              <a:buClr>
                <a:srgbClr val="000066"/>
              </a:buClr>
              <a:buSzPct val="100000"/>
              <a:buFont typeface="Wingdings" pitchFamily="2" charset="2"/>
              <a:buChar char="§"/>
            </a:pPr>
            <a:r>
              <a:rPr lang="en-US" sz="2800" dirty="0" smtClean="0"/>
              <a:t>Military Construction (MILCON)</a:t>
            </a:r>
          </a:p>
          <a:p>
            <a:pPr eaLnBrk="1" hangingPunct="1">
              <a:buClr>
                <a:srgbClr val="000066"/>
              </a:buClr>
              <a:buSzPct val="100000"/>
              <a:buFont typeface="Wingdings" pitchFamily="2" charset="2"/>
              <a:buChar char="§"/>
            </a:pPr>
            <a:r>
              <a:rPr lang="en-US" sz="2800" dirty="0" smtClean="0"/>
              <a:t>Sustainment, Restoration, and Modernization (SRM)</a:t>
            </a:r>
          </a:p>
          <a:p>
            <a:pPr eaLnBrk="1" hangingPunct="1">
              <a:buClr>
                <a:srgbClr val="000066"/>
              </a:buClr>
              <a:buSzPct val="100000"/>
              <a:buFont typeface="Wingdings" pitchFamily="2" charset="2"/>
              <a:buChar char="§"/>
            </a:pPr>
            <a:r>
              <a:rPr lang="en-US" dirty="0" smtClean="0"/>
              <a:t>Depot Maintenance Activity Group (DMAG)</a:t>
            </a:r>
            <a:endParaRPr lang="en-US" sz="2800" dirty="0" smtClean="0"/>
          </a:p>
          <a:p>
            <a:pPr eaLnBrk="1" hangingPunct="1">
              <a:buClr>
                <a:srgbClr val="000066"/>
              </a:buClr>
              <a:buSzPct val="100000"/>
              <a:buFont typeface="Wingdings" pitchFamily="2" charset="2"/>
              <a:buChar char="§"/>
            </a:pPr>
            <a:r>
              <a:rPr lang="en-US" dirty="0" smtClean="0"/>
              <a:t>Operations and Maintenance (O&amp;M)</a:t>
            </a:r>
            <a:endParaRPr lang="en-US" sz="2800" dirty="0" smtClean="0"/>
          </a:p>
          <a:p>
            <a:pPr eaLnBrk="1" hangingPunct="1">
              <a:buClr>
                <a:srgbClr val="000066"/>
              </a:buClr>
              <a:buSzPct val="100000"/>
              <a:buFont typeface="Wingdings" pitchFamily="2" charset="2"/>
              <a:buChar char="§"/>
            </a:pPr>
            <a:r>
              <a:rPr lang="en-US" dirty="0" smtClean="0"/>
              <a:t>Indefinite Deliverable/Indefinite Quantity (IDIQ) </a:t>
            </a:r>
            <a:r>
              <a:rPr lang="en-US" sz="2800" dirty="0" smtClean="0"/>
              <a:t>Contracts</a:t>
            </a:r>
          </a:p>
          <a:p>
            <a:pPr eaLnBrk="1" hangingPunct="1">
              <a:buClr>
                <a:srgbClr val="000066"/>
              </a:buClr>
              <a:buSzPct val="100000"/>
              <a:buFont typeface="Wingdings" pitchFamily="2" charset="2"/>
              <a:buChar char="§"/>
            </a:pPr>
            <a:r>
              <a:rPr lang="en-US" dirty="0" smtClean="0"/>
              <a:t>Questions</a:t>
            </a:r>
            <a:endParaRPr lang="en-US" sz="2800" dirty="0" smtClean="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12042"/>
          <p:cNvPicPr>
            <a:picLocks noChangeAspect="1" noChangeArrowheads="1"/>
          </p:cNvPicPr>
          <p:nvPr/>
        </p:nvPicPr>
        <p:blipFill>
          <a:blip r:embed="rId3" cstate="print"/>
          <a:srcRect/>
          <a:stretch>
            <a:fillRect/>
          </a:stretch>
        </p:blipFill>
        <p:spPr bwMode="auto">
          <a:xfrm>
            <a:off x="4924425" y="3281363"/>
            <a:ext cx="3830638" cy="2635250"/>
          </a:xfrm>
          <a:prstGeom prst="rect">
            <a:avLst/>
          </a:prstGeom>
          <a:noFill/>
          <a:ln w="9525">
            <a:solidFill>
              <a:srgbClr val="000000"/>
            </a:solidFill>
            <a:miter lim="800000"/>
            <a:headEnd/>
            <a:tailEnd/>
          </a:ln>
        </p:spPr>
      </p:pic>
      <p:pic>
        <p:nvPicPr>
          <p:cNvPr id="5123" name="Picture 2" descr="8 a"/>
          <p:cNvPicPr>
            <a:picLocks noChangeAspect="1" noChangeArrowheads="1"/>
          </p:cNvPicPr>
          <p:nvPr/>
        </p:nvPicPr>
        <p:blipFill>
          <a:blip r:embed="rId4" cstate="print"/>
          <a:srcRect/>
          <a:stretch>
            <a:fillRect/>
          </a:stretch>
        </p:blipFill>
        <p:spPr bwMode="auto">
          <a:xfrm>
            <a:off x="4903788" y="1098550"/>
            <a:ext cx="3833812" cy="1962150"/>
          </a:xfrm>
          <a:prstGeom prst="rect">
            <a:avLst/>
          </a:prstGeom>
          <a:noFill/>
          <a:ln w="9525">
            <a:noFill/>
            <a:miter lim="800000"/>
            <a:headEnd/>
            <a:tailEnd/>
          </a:ln>
        </p:spPr>
      </p:pic>
      <p:sp>
        <p:nvSpPr>
          <p:cNvPr id="5124" name="Rectangle 3"/>
          <p:cNvSpPr>
            <a:spLocks noGrp="1" noChangeArrowheads="1"/>
          </p:cNvSpPr>
          <p:nvPr>
            <p:ph type="title"/>
          </p:nvPr>
        </p:nvSpPr>
        <p:spPr>
          <a:xfrm>
            <a:off x="2871788" y="44450"/>
            <a:ext cx="2817812" cy="641350"/>
          </a:xfrm>
          <a:noFill/>
        </p:spPr>
        <p:txBody>
          <a:bodyPr lIns="0" tIns="0" rIns="0" bIns="0"/>
          <a:lstStyle/>
          <a:p>
            <a:pPr eaLnBrk="1" hangingPunct="1"/>
            <a:r>
              <a:rPr lang="en-US" dirty="0" smtClean="0"/>
              <a:t>The Base...</a:t>
            </a:r>
          </a:p>
        </p:txBody>
      </p:sp>
      <p:sp>
        <p:nvSpPr>
          <p:cNvPr id="5125" name="Rectangle 4"/>
          <p:cNvSpPr>
            <a:spLocks noGrp="1" noChangeArrowheads="1"/>
          </p:cNvSpPr>
          <p:nvPr>
            <p:ph type="body" idx="1"/>
          </p:nvPr>
        </p:nvSpPr>
        <p:spPr>
          <a:xfrm>
            <a:off x="0" y="1600200"/>
            <a:ext cx="4865688" cy="4384675"/>
          </a:xfrm>
          <a:noFill/>
        </p:spPr>
        <p:txBody>
          <a:bodyPr lIns="90488" tIns="44450" rIns="90488" bIns="44450"/>
          <a:lstStyle/>
          <a:p>
            <a:pPr eaLnBrk="1" hangingPunct="1">
              <a:spcBef>
                <a:spcPct val="0"/>
              </a:spcBef>
            </a:pPr>
            <a:r>
              <a:rPr lang="en-US" sz="2000" dirty="0" smtClean="0"/>
              <a:t>Began in 1941 as an Army</a:t>
            </a:r>
          </a:p>
          <a:p>
            <a:pPr eaLnBrk="1" hangingPunct="1">
              <a:spcBef>
                <a:spcPct val="0"/>
              </a:spcBef>
              <a:buFontTx/>
              <a:buNone/>
            </a:pPr>
            <a:r>
              <a:rPr lang="en-US" sz="2000" dirty="0" smtClean="0"/>
              <a:t>    Air Depot</a:t>
            </a:r>
          </a:p>
          <a:p>
            <a:pPr eaLnBrk="1" hangingPunct="1">
              <a:spcBef>
                <a:spcPct val="0"/>
              </a:spcBef>
            </a:pPr>
            <a:r>
              <a:rPr lang="en-US" sz="2000" dirty="0" smtClean="0"/>
              <a:t>Named in Honor of Brig Gen Warner Robins</a:t>
            </a:r>
            <a:endParaRPr lang="en-US" sz="2400" dirty="0" smtClean="0"/>
          </a:p>
          <a:p>
            <a:pPr eaLnBrk="1" hangingPunct="1">
              <a:spcBef>
                <a:spcPct val="0"/>
              </a:spcBef>
            </a:pPr>
            <a:r>
              <a:rPr lang="en-US" sz="2000" dirty="0" smtClean="0"/>
              <a:t>Located on 8,215 Acres of Land</a:t>
            </a:r>
          </a:p>
          <a:p>
            <a:pPr eaLnBrk="1" hangingPunct="1">
              <a:spcBef>
                <a:spcPct val="0"/>
              </a:spcBef>
            </a:pPr>
            <a:r>
              <a:rPr lang="en-US" sz="2000" dirty="0" smtClean="0"/>
              <a:t>Longest Runway in Georgia – 12,000 ft</a:t>
            </a:r>
          </a:p>
          <a:p>
            <a:pPr eaLnBrk="1" hangingPunct="1">
              <a:spcBef>
                <a:spcPct val="0"/>
              </a:spcBef>
            </a:pPr>
            <a:r>
              <a:rPr lang="en-US" sz="2000" dirty="0" smtClean="0"/>
              <a:t>23,000 Employees</a:t>
            </a:r>
            <a:endParaRPr lang="en-US" sz="2400" dirty="0" smtClean="0"/>
          </a:p>
          <a:p>
            <a:pPr eaLnBrk="1" hangingPunct="1">
              <a:spcBef>
                <a:spcPct val="0"/>
              </a:spcBef>
            </a:pPr>
            <a:r>
              <a:rPr lang="en-US" sz="2000" dirty="0" smtClean="0"/>
              <a:t>Annual Payroll Over 1.2 Billion</a:t>
            </a:r>
          </a:p>
          <a:p>
            <a:pPr eaLnBrk="1" hangingPunct="1">
              <a:spcBef>
                <a:spcPct val="0"/>
              </a:spcBef>
            </a:pPr>
            <a:r>
              <a:rPr lang="en-US" sz="2000" dirty="0" smtClean="0"/>
              <a:t>$4+ Billion Economic Impact</a:t>
            </a:r>
          </a:p>
          <a:p>
            <a:pPr eaLnBrk="1" hangingPunct="1">
              <a:spcBef>
                <a:spcPct val="0"/>
              </a:spcBef>
              <a:buFontTx/>
              <a:buNone/>
            </a:pPr>
            <a:r>
              <a:rPr lang="en-US" sz="2000" dirty="0" smtClean="0"/>
              <a:t>    Across Georgia</a:t>
            </a:r>
          </a:p>
          <a:p>
            <a:pPr lvl="1" eaLnBrk="1" hangingPunct="1">
              <a:spcBef>
                <a:spcPct val="0"/>
              </a:spcBef>
              <a:buFont typeface="Arial" pitchFamily="34" charset="0"/>
              <a:buNone/>
            </a:pPr>
            <a:endParaRPr lang="en-US" sz="2000" dirty="0" smtClean="0"/>
          </a:p>
        </p:txBody>
      </p:sp>
      <p:sp>
        <p:nvSpPr>
          <p:cNvPr id="5126" name="Rectangle 5"/>
          <p:cNvSpPr>
            <a:spLocks noChangeArrowheads="1"/>
          </p:cNvSpPr>
          <p:nvPr/>
        </p:nvSpPr>
        <p:spPr bwMode="auto">
          <a:xfrm>
            <a:off x="1371600" y="5943600"/>
            <a:ext cx="6510338" cy="452438"/>
          </a:xfrm>
          <a:prstGeom prst="rect">
            <a:avLst/>
          </a:prstGeom>
          <a:noFill/>
          <a:ln w="9525">
            <a:noFill/>
            <a:miter lim="800000"/>
            <a:headEnd/>
            <a:tailEnd/>
          </a:ln>
        </p:spPr>
        <p:txBody>
          <a:bodyPr wrap="none" lIns="90488" tIns="44450" rIns="90488" bIns="44450">
            <a:spAutoFit/>
          </a:bodyPr>
          <a:lstStyle/>
          <a:p>
            <a:pPr marL="334963" indent="-334963" defTabSz="874713" eaLnBrk="0" hangingPunct="0">
              <a:lnSpc>
                <a:spcPct val="85000"/>
              </a:lnSpc>
            </a:pPr>
            <a:r>
              <a:rPr lang="en-US" sz="2800" b="1">
                <a:solidFill>
                  <a:srgbClr val="151C77"/>
                </a:solidFill>
              </a:rPr>
              <a:t>Georgia’s </a:t>
            </a:r>
            <a:r>
              <a:rPr lang="en-US" sz="2800" b="1" u="sng">
                <a:solidFill>
                  <a:srgbClr val="151C77"/>
                </a:solidFill>
              </a:rPr>
              <a:t>Largest</a:t>
            </a:r>
            <a:r>
              <a:rPr lang="en-US" sz="2800" b="1">
                <a:solidFill>
                  <a:srgbClr val="151C77"/>
                </a:solidFill>
              </a:rPr>
              <a:t> Industrial Complex</a:t>
            </a:r>
          </a:p>
        </p:txBody>
      </p:sp>
      <p:pic>
        <p:nvPicPr>
          <p:cNvPr id="5127" name="Picture 7" descr="bgrobins"/>
          <p:cNvPicPr>
            <a:picLocks noChangeAspect="1" noChangeArrowheads="1"/>
          </p:cNvPicPr>
          <p:nvPr/>
        </p:nvPicPr>
        <p:blipFill>
          <a:blip r:embed="rId5" cstate="print"/>
          <a:srcRect/>
          <a:stretch>
            <a:fillRect/>
          </a:stretch>
        </p:blipFill>
        <p:spPr bwMode="auto">
          <a:xfrm>
            <a:off x="6037263" y="2274888"/>
            <a:ext cx="1608137" cy="2390775"/>
          </a:xfrm>
          <a:prstGeom prst="rect">
            <a:avLst/>
          </a:prstGeom>
          <a:noFill/>
          <a:ln w="9525">
            <a:solidFill>
              <a:srgbClr val="FF9900"/>
            </a:solidFill>
            <a:miter lim="800000"/>
            <a:headEnd/>
            <a:tailEnd/>
          </a:ln>
        </p:spPr>
      </p:pic>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sz="3600" dirty="0" smtClean="0"/>
              <a:t>Mission at Robins AFB</a:t>
            </a:r>
          </a:p>
        </p:txBody>
      </p:sp>
      <p:sp>
        <p:nvSpPr>
          <p:cNvPr id="1029" name="Rectangle 3"/>
          <p:cNvSpPr>
            <a:spLocks noGrp="1" noChangeArrowheads="1"/>
          </p:cNvSpPr>
          <p:nvPr>
            <p:ph type="body" sz="half" idx="1"/>
          </p:nvPr>
        </p:nvSpPr>
        <p:spPr>
          <a:xfrm>
            <a:off x="304800" y="1371600"/>
            <a:ext cx="3989388" cy="4324350"/>
          </a:xfrm>
        </p:spPr>
        <p:txBody>
          <a:bodyPr/>
          <a:lstStyle/>
          <a:p>
            <a:pPr eaLnBrk="1" hangingPunct="1">
              <a:lnSpc>
                <a:spcPct val="90000"/>
              </a:lnSpc>
            </a:pPr>
            <a:r>
              <a:rPr lang="en-US" sz="2000" smtClean="0"/>
              <a:t>Depot level maintenance </a:t>
            </a:r>
          </a:p>
          <a:p>
            <a:pPr lvl="1" eaLnBrk="1" hangingPunct="1">
              <a:lnSpc>
                <a:spcPct val="90000"/>
              </a:lnSpc>
              <a:spcBef>
                <a:spcPct val="0"/>
              </a:spcBef>
            </a:pPr>
            <a:r>
              <a:rPr lang="en-US" sz="2000" smtClean="0"/>
              <a:t>F-15 Eagle</a:t>
            </a:r>
          </a:p>
          <a:p>
            <a:pPr lvl="1" eaLnBrk="1" hangingPunct="1">
              <a:lnSpc>
                <a:spcPct val="90000"/>
              </a:lnSpc>
              <a:spcBef>
                <a:spcPct val="0"/>
              </a:spcBef>
            </a:pPr>
            <a:r>
              <a:rPr lang="en-US" sz="2000" smtClean="0"/>
              <a:t>C-130 Hercules</a:t>
            </a:r>
          </a:p>
          <a:p>
            <a:pPr lvl="1" eaLnBrk="1" hangingPunct="1">
              <a:lnSpc>
                <a:spcPct val="90000"/>
              </a:lnSpc>
              <a:spcBef>
                <a:spcPct val="0"/>
              </a:spcBef>
            </a:pPr>
            <a:r>
              <a:rPr lang="en-US" sz="2000" smtClean="0"/>
              <a:t>C-5 Galaxy</a:t>
            </a:r>
          </a:p>
          <a:p>
            <a:pPr lvl="1" eaLnBrk="1" hangingPunct="1">
              <a:lnSpc>
                <a:spcPct val="90000"/>
              </a:lnSpc>
              <a:spcBef>
                <a:spcPct val="0"/>
              </a:spcBef>
            </a:pPr>
            <a:r>
              <a:rPr lang="en-US" sz="2000" smtClean="0"/>
              <a:t>C-17 Globemaster</a:t>
            </a:r>
          </a:p>
          <a:p>
            <a:pPr eaLnBrk="1" hangingPunct="1">
              <a:lnSpc>
                <a:spcPct val="90000"/>
              </a:lnSpc>
            </a:pPr>
            <a:r>
              <a:rPr lang="en-US" sz="2000" smtClean="0"/>
              <a:t>Avionics manufacture/repair </a:t>
            </a:r>
          </a:p>
          <a:p>
            <a:pPr eaLnBrk="1" hangingPunct="1">
              <a:lnSpc>
                <a:spcPct val="90000"/>
              </a:lnSpc>
            </a:pPr>
            <a:r>
              <a:rPr lang="en-US" sz="2000" smtClean="0"/>
              <a:t>Weapons System software testing</a:t>
            </a:r>
          </a:p>
          <a:p>
            <a:pPr eaLnBrk="1" hangingPunct="1">
              <a:lnSpc>
                <a:spcPct val="90000"/>
              </a:lnSpc>
            </a:pPr>
            <a:r>
              <a:rPr lang="en-US" sz="2000" smtClean="0"/>
              <a:t>Aircraft/helicopter/drones/ missile components</a:t>
            </a:r>
          </a:p>
          <a:p>
            <a:pPr eaLnBrk="1" hangingPunct="1">
              <a:lnSpc>
                <a:spcPct val="90000"/>
              </a:lnSpc>
            </a:pPr>
            <a:r>
              <a:rPr lang="en-US" sz="2000" smtClean="0"/>
              <a:t>Product/Logistics Support</a:t>
            </a:r>
          </a:p>
          <a:p>
            <a:pPr eaLnBrk="1" hangingPunct="1">
              <a:lnSpc>
                <a:spcPct val="90000"/>
              </a:lnSpc>
            </a:pPr>
            <a:r>
              <a:rPr lang="en-US" sz="2000" smtClean="0"/>
              <a:t>Force deployment </a:t>
            </a:r>
          </a:p>
          <a:p>
            <a:pPr eaLnBrk="1" hangingPunct="1">
              <a:lnSpc>
                <a:spcPct val="90000"/>
              </a:lnSpc>
            </a:pPr>
            <a:r>
              <a:rPr lang="en-US" sz="2000" smtClean="0"/>
              <a:t>50 Associate Units</a:t>
            </a:r>
          </a:p>
        </p:txBody>
      </p:sp>
      <p:graphicFrame>
        <p:nvGraphicFramePr>
          <p:cNvPr id="1026" name="Object 4"/>
          <p:cNvGraphicFramePr>
            <a:graphicFrameLocks noChangeAspect="1"/>
          </p:cNvGraphicFramePr>
          <p:nvPr>
            <p:ph sz="quarter" idx="2"/>
          </p:nvPr>
        </p:nvGraphicFramePr>
        <p:xfrm>
          <a:off x="4419600" y="1371600"/>
          <a:ext cx="3146425" cy="2085975"/>
        </p:xfrm>
        <a:graphic>
          <a:graphicData uri="http://schemas.openxmlformats.org/presentationml/2006/ole">
            <p:oleObj spid="_x0000_s1026" name="Photo Editor Photo" r:id="rId4" imgW="5001323" imgH="3315163" progId="">
              <p:embed/>
            </p:oleObj>
          </a:graphicData>
        </a:graphic>
      </p:graphicFrame>
      <p:graphicFrame>
        <p:nvGraphicFramePr>
          <p:cNvPr id="1027" name="Object 5"/>
          <p:cNvGraphicFramePr>
            <a:graphicFrameLocks noChangeAspect="1"/>
          </p:cNvGraphicFramePr>
          <p:nvPr>
            <p:ph sz="quarter" idx="3"/>
          </p:nvPr>
        </p:nvGraphicFramePr>
        <p:xfrm>
          <a:off x="5715000" y="3200400"/>
          <a:ext cx="3201988" cy="2085975"/>
        </p:xfrm>
        <a:graphic>
          <a:graphicData uri="http://schemas.openxmlformats.org/presentationml/2006/ole">
            <p:oleObj spid="_x0000_s1027" name="Photo Editor Photo" r:id="rId5" imgW="5001323" imgH="3258005" progId="">
              <p:embed/>
            </p:oleObj>
          </a:graphicData>
        </a:graphic>
      </p:graphicFrame>
      <p:pic>
        <p:nvPicPr>
          <p:cNvPr id="1030" name="Picture 6" descr="troops"/>
          <p:cNvPicPr>
            <a:picLocks noChangeAspect="1" noChangeArrowheads="1"/>
          </p:cNvPicPr>
          <p:nvPr/>
        </p:nvPicPr>
        <p:blipFill>
          <a:blip r:embed="rId6" cstate="print"/>
          <a:srcRect l="6667" t="19260" r="5556" b="8148"/>
          <a:stretch>
            <a:fillRect/>
          </a:stretch>
        </p:blipFill>
        <p:spPr bwMode="auto">
          <a:xfrm>
            <a:off x="4343400" y="4724400"/>
            <a:ext cx="2667000" cy="1654175"/>
          </a:xfrm>
          <a:prstGeom prst="rect">
            <a:avLst/>
          </a:prstGeom>
          <a:noFill/>
          <a:ln w="9525">
            <a:solidFill>
              <a:srgbClr val="FF9900"/>
            </a:solidFill>
            <a:miter lim="800000"/>
            <a:headEnd/>
            <a:tailEnd/>
          </a:ln>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327150" y="-114300"/>
            <a:ext cx="6724650" cy="1143000"/>
          </a:xfrm>
          <a:noFill/>
          <a:ln/>
        </p:spPr>
        <p:txBody>
          <a:bodyPr lIns="0" tIns="0" rIns="0" bIns="0" anchorCtr="1"/>
          <a:lstStyle/>
          <a:p>
            <a:r>
              <a:rPr lang="en-US" sz="3600" dirty="0"/>
              <a:t>78th Air Base Wing</a:t>
            </a:r>
          </a:p>
        </p:txBody>
      </p:sp>
      <p:pic>
        <p:nvPicPr>
          <p:cNvPr id="172035" name="Picture 3" descr="troops"/>
          <p:cNvPicPr>
            <a:picLocks noChangeAspect="1" noChangeArrowheads="1"/>
          </p:cNvPicPr>
          <p:nvPr/>
        </p:nvPicPr>
        <p:blipFill>
          <a:blip r:embed="rId3" cstate="print"/>
          <a:srcRect l="6667" t="19260" r="5556" b="8148"/>
          <a:stretch>
            <a:fillRect/>
          </a:stretch>
        </p:blipFill>
        <p:spPr bwMode="auto">
          <a:xfrm>
            <a:off x="281152" y="4346083"/>
            <a:ext cx="2667000" cy="1654175"/>
          </a:xfrm>
          <a:prstGeom prst="rect">
            <a:avLst/>
          </a:prstGeom>
          <a:noFill/>
          <a:ln w="9525">
            <a:solidFill>
              <a:srgbClr val="FF9900"/>
            </a:solidFill>
            <a:miter lim="800000"/>
            <a:headEnd/>
            <a:tailEnd/>
          </a:ln>
        </p:spPr>
      </p:pic>
      <p:pic>
        <p:nvPicPr>
          <p:cNvPr id="172036" name="Picture 4" descr="msotw9_temp0"/>
          <p:cNvPicPr>
            <a:picLocks noChangeAspect="1" noChangeArrowheads="1"/>
          </p:cNvPicPr>
          <p:nvPr/>
        </p:nvPicPr>
        <p:blipFill>
          <a:blip r:embed="rId4" cstate="print"/>
          <a:srcRect l="3104" t="3535" r="1724" b="7576"/>
          <a:stretch>
            <a:fillRect/>
          </a:stretch>
        </p:blipFill>
        <p:spPr bwMode="auto">
          <a:xfrm>
            <a:off x="6324600" y="4405695"/>
            <a:ext cx="2667000" cy="1701800"/>
          </a:xfrm>
          <a:prstGeom prst="rect">
            <a:avLst/>
          </a:prstGeom>
          <a:noFill/>
          <a:ln w="9525">
            <a:solidFill>
              <a:srgbClr val="FF9900"/>
            </a:solidFill>
            <a:miter lim="800000"/>
            <a:headEnd/>
            <a:tailEnd/>
          </a:ln>
          <a:effectLst/>
        </p:spPr>
      </p:pic>
      <p:sp>
        <p:nvSpPr>
          <p:cNvPr id="172037" name="Rectangle 5"/>
          <p:cNvSpPr>
            <a:spLocks noChangeArrowheads="1"/>
          </p:cNvSpPr>
          <p:nvPr/>
        </p:nvSpPr>
        <p:spPr bwMode="auto">
          <a:xfrm>
            <a:off x="0" y="1371600"/>
            <a:ext cx="9144000" cy="1187450"/>
          </a:xfrm>
          <a:prstGeom prst="rect">
            <a:avLst/>
          </a:prstGeom>
          <a:noFill/>
          <a:ln w="12700">
            <a:noFill/>
            <a:miter lim="800000"/>
            <a:headEnd type="none" w="sm" len="sm"/>
            <a:tailEnd type="none" w="sm" len="sm"/>
          </a:ln>
          <a:effectLst/>
        </p:spPr>
        <p:txBody>
          <a:bodyPr>
            <a:spAutoFit/>
          </a:bodyPr>
          <a:lstStyle/>
          <a:p>
            <a:pPr eaLnBrk="1" hangingPunct="1">
              <a:spcBef>
                <a:spcPct val="0"/>
              </a:spcBef>
              <a:spcAft>
                <a:spcPct val="0"/>
              </a:spcAft>
            </a:pPr>
            <a:r>
              <a:rPr lang="en-US" sz="2400" dirty="0"/>
              <a:t>We provide trained, ready Airmen to support </a:t>
            </a:r>
            <a:br>
              <a:rPr lang="en-US" sz="2400" dirty="0"/>
            </a:br>
            <a:r>
              <a:rPr lang="en-US" sz="2400" dirty="0"/>
              <a:t>Air Expeditionary Forces and world-class base operating support to Robins Air Force Base</a:t>
            </a:r>
          </a:p>
        </p:txBody>
      </p:sp>
      <p:pic>
        <p:nvPicPr>
          <p:cNvPr id="172039" name="Picture 7" descr="Clinicx"/>
          <p:cNvPicPr>
            <a:picLocks noChangeAspect="1" noChangeArrowheads="1"/>
          </p:cNvPicPr>
          <p:nvPr/>
        </p:nvPicPr>
        <p:blipFill>
          <a:blip r:embed="rId5" cstate="print"/>
          <a:srcRect/>
          <a:stretch>
            <a:fillRect/>
          </a:stretch>
        </p:blipFill>
        <p:spPr bwMode="auto">
          <a:xfrm>
            <a:off x="446417" y="2565728"/>
            <a:ext cx="1944687" cy="1501775"/>
          </a:xfrm>
          <a:prstGeom prst="rect">
            <a:avLst/>
          </a:prstGeom>
          <a:noFill/>
          <a:ln w="9525">
            <a:solidFill>
              <a:srgbClr val="FF9900"/>
            </a:solidFill>
            <a:miter lim="800000"/>
            <a:headEnd/>
            <a:tailEnd/>
          </a:ln>
        </p:spPr>
      </p:pic>
      <p:pic>
        <p:nvPicPr>
          <p:cNvPr id="172040" name="Picture 8" descr="PIPELINE">
            <a:hlinkClick r:id="rId6"/>
          </p:cNvPr>
          <p:cNvPicPr>
            <a:picLocks noChangeAspect="1" noChangeArrowheads="1"/>
          </p:cNvPicPr>
          <p:nvPr/>
        </p:nvPicPr>
        <p:blipFill>
          <a:blip r:embed="rId7" cstate="print"/>
          <a:srcRect/>
          <a:stretch>
            <a:fillRect/>
          </a:stretch>
        </p:blipFill>
        <p:spPr bwMode="auto">
          <a:xfrm>
            <a:off x="7480300" y="2411851"/>
            <a:ext cx="1435100" cy="1649412"/>
          </a:xfrm>
          <a:prstGeom prst="rect">
            <a:avLst/>
          </a:prstGeom>
          <a:noFill/>
          <a:ln w="9525">
            <a:solidFill>
              <a:srgbClr val="FF9900"/>
            </a:solidFill>
            <a:miter lim="800000"/>
            <a:headEnd/>
            <a:tailEnd/>
          </a:ln>
        </p:spPr>
      </p:pic>
      <p:pic>
        <p:nvPicPr>
          <p:cNvPr id="172042" name="Picture 10" descr="ABW 2"/>
          <p:cNvPicPr>
            <a:picLocks noChangeAspect="1" noChangeArrowheads="1"/>
          </p:cNvPicPr>
          <p:nvPr/>
        </p:nvPicPr>
        <p:blipFill>
          <a:blip r:embed="rId8" cstate="print"/>
          <a:srcRect/>
          <a:stretch>
            <a:fillRect/>
          </a:stretch>
        </p:blipFill>
        <p:spPr bwMode="auto">
          <a:xfrm>
            <a:off x="3400425" y="3146206"/>
            <a:ext cx="2468563" cy="247173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8" descr="photo construction"/>
          <p:cNvPicPr>
            <a:picLocks noChangeAspect="1" noChangeArrowheads="1"/>
          </p:cNvPicPr>
          <p:nvPr/>
        </p:nvPicPr>
        <p:blipFill>
          <a:blip r:embed="rId3" cstate="print"/>
          <a:srcRect/>
          <a:stretch>
            <a:fillRect/>
          </a:stretch>
        </p:blipFill>
        <p:spPr bwMode="auto">
          <a:xfrm>
            <a:off x="0" y="1533525"/>
            <a:ext cx="3062288" cy="2811463"/>
          </a:xfrm>
          <a:prstGeom prst="rect">
            <a:avLst/>
          </a:prstGeom>
          <a:ln>
            <a:noFill/>
          </a:ln>
          <a:effectLst>
            <a:outerShdw blurRad="292100" dist="139700" dir="2700000" algn="tl" rotWithShape="0">
              <a:srgbClr val="333333">
                <a:alpha val="65000"/>
              </a:srgbClr>
            </a:outerShdw>
          </a:effectLst>
        </p:spPr>
      </p:pic>
      <p:sp>
        <p:nvSpPr>
          <p:cNvPr id="110595" name="Title 1"/>
          <p:cNvSpPr>
            <a:spLocks noGrp="1"/>
          </p:cNvSpPr>
          <p:nvPr>
            <p:ph type="title"/>
          </p:nvPr>
        </p:nvSpPr>
        <p:spPr>
          <a:xfrm>
            <a:off x="1368425" y="238125"/>
            <a:ext cx="6400800" cy="1020763"/>
          </a:xfrm>
        </p:spPr>
        <p:txBody>
          <a:bodyPr/>
          <a:lstStyle/>
          <a:p>
            <a:r>
              <a:rPr lang="en-US" sz="3600" dirty="0" smtClean="0"/>
              <a:t>78th Civil Engineer Group</a:t>
            </a:r>
            <a:br>
              <a:rPr lang="en-US" sz="3600" dirty="0" smtClean="0"/>
            </a:br>
            <a:endParaRPr lang="en-US" sz="3600" dirty="0" smtClean="0"/>
          </a:p>
        </p:txBody>
      </p:sp>
      <p:sp>
        <p:nvSpPr>
          <p:cNvPr id="110596" name="Content Placeholder 2"/>
          <p:cNvSpPr>
            <a:spLocks noGrp="1"/>
          </p:cNvSpPr>
          <p:nvPr>
            <p:ph idx="1"/>
          </p:nvPr>
        </p:nvSpPr>
        <p:spPr>
          <a:xfrm>
            <a:off x="152400" y="1274763"/>
            <a:ext cx="8991600" cy="4800600"/>
          </a:xfrm>
        </p:spPr>
        <p:txBody>
          <a:bodyPr/>
          <a:lstStyle/>
          <a:p>
            <a:pPr lvl="2">
              <a:buFont typeface="Times New Roman" pitchFamily="18" charset="0"/>
              <a:buNone/>
            </a:pPr>
            <a:endParaRPr lang="en-US" smtClean="0"/>
          </a:p>
          <a:p>
            <a:pPr lvl="2"/>
            <a:endParaRPr lang="en-US" smtClean="0"/>
          </a:p>
          <a:p>
            <a:endParaRPr lang="en-US" smtClean="0"/>
          </a:p>
        </p:txBody>
      </p:sp>
      <p:pic>
        <p:nvPicPr>
          <p:cNvPr id="29702" name="Picture 58" descr="hangars"/>
          <p:cNvPicPr>
            <a:picLocks noChangeAspect="1" noChangeArrowheads="1"/>
          </p:cNvPicPr>
          <p:nvPr/>
        </p:nvPicPr>
        <p:blipFill>
          <a:blip r:embed="rId4" cstate="print"/>
          <a:srcRect/>
          <a:stretch>
            <a:fillRect/>
          </a:stretch>
        </p:blipFill>
        <p:spPr bwMode="auto">
          <a:xfrm>
            <a:off x="2185988" y="1533525"/>
            <a:ext cx="4538662" cy="2544763"/>
          </a:xfrm>
          <a:prstGeom prst="rect">
            <a:avLst/>
          </a:prstGeom>
          <a:ln>
            <a:noFill/>
          </a:ln>
          <a:effectLst>
            <a:outerShdw blurRad="292100" dist="139700" dir="2700000" algn="tl" rotWithShape="0">
              <a:srgbClr val="333333">
                <a:alpha val="65000"/>
              </a:srgbClr>
            </a:outerShdw>
          </a:effectLst>
        </p:spPr>
      </p:pic>
      <p:pic>
        <p:nvPicPr>
          <p:cNvPr id="29703" name="Picture 60" descr="Duck Lake 12 July 2006 006"/>
          <p:cNvPicPr>
            <a:picLocks noChangeAspect="1" noChangeArrowheads="1"/>
          </p:cNvPicPr>
          <p:nvPr/>
        </p:nvPicPr>
        <p:blipFill>
          <a:blip r:embed="rId5" cstate="print"/>
          <a:srcRect/>
          <a:stretch>
            <a:fillRect/>
          </a:stretch>
        </p:blipFill>
        <p:spPr bwMode="auto">
          <a:xfrm>
            <a:off x="3148013" y="4067175"/>
            <a:ext cx="3754437" cy="2271713"/>
          </a:xfrm>
          <a:prstGeom prst="rect">
            <a:avLst/>
          </a:prstGeom>
          <a:ln>
            <a:noFill/>
          </a:ln>
          <a:effectLst>
            <a:outerShdw blurRad="292100" dist="139700" dir="2700000" algn="tl" rotWithShape="0">
              <a:srgbClr val="333333">
                <a:alpha val="65000"/>
              </a:srgbClr>
            </a:outerShdw>
          </a:effectLst>
        </p:spPr>
      </p:pic>
      <p:pic>
        <p:nvPicPr>
          <p:cNvPr id="2" name="Picture 11" descr="\\Rghdc09107\fs01\78ceg\778CES\CEX\HISTORY-Shared Drive\12 ADMINISTRATIVE\7. MISC\Pictures\CBRNE Class\A1C Ray.JPG"/>
          <p:cNvPicPr>
            <a:picLocks noChangeAspect="1" noChangeArrowheads="1"/>
          </p:cNvPicPr>
          <p:nvPr/>
        </p:nvPicPr>
        <p:blipFill>
          <a:blip r:embed="rId6" cstate="print"/>
          <a:srcRect/>
          <a:stretch>
            <a:fillRect/>
          </a:stretch>
        </p:blipFill>
        <p:spPr bwMode="auto">
          <a:xfrm>
            <a:off x="6230938" y="3821113"/>
            <a:ext cx="2913062" cy="2530475"/>
          </a:xfrm>
          <a:prstGeom prst="rect">
            <a:avLst/>
          </a:prstGeom>
          <a:ln>
            <a:noFill/>
          </a:ln>
          <a:effectLst>
            <a:outerShdw blurRad="292100" dist="139700" dir="2700000" algn="tl" rotWithShape="0">
              <a:srgbClr val="333333">
                <a:alpha val="65000"/>
              </a:srgbClr>
            </a:outerShdw>
          </a:effectLst>
        </p:spPr>
      </p:pic>
      <p:pic>
        <p:nvPicPr>
          <p:cNvPr id="199681" name="Picture 1" descr="C:\Users\Jimetta.Strowder\Desktop\DSCF0185.jpg"/>
          <p:cNvPicPr>
            <a:picLocks noChangeAspect="1" noChangeArrowheads="1"/>
          </p:cNvPicPr>
          <p:nvPr/>
        </p:nvPicPr>
        <p:blipFill>
          <a:blip r:embed="rId7" cstate="print"/>
          <a:srcRect/>
          <a:stretch>
            <a:fillRect/>
          </a:stretch>
        </p:blipFill>
        <p:spPr bwMode="auto">
          <a:xfrm>
            <a:off x="4763" y="4049713"/>
            <a:ext cx="3133725" cy="2328862"/>
          </a:xfrm>
          <a:prstGeom prst="rect">
            <a:avLst/>
          </a:prstGeom>
          <a:ln>
            <a:noFill/>
          </a:ln>
          <a:effectLst>
            <a:outerShdw blurRad="292100" dist="139700" dir="2700000" algn="tl" rotWithShape="0">
              <a:srgbClr val="333333">
                <a:alpha val="65000"/>
              </a:srgbClr>
            </a:outerShdw>
          </a:effectLst>
        </p:spPr>
      </p:pic>
      <p:pic>
        <p:nvPicPr>
          <p:cNvPr id="14" name="Picture 2" descr="C:\Users\Jimetta.Strowder\Pictures\Ops.jpg"/>
          <p:cNvPicPr>
            <a:picLocks noChangeAspect="1" noChangeArrowheads="1"/>
          </p:cNvPicPr>
          <p:nvPr/>
        </p:nvPicPr>
        <p:blipFill>
          <a:blip r:embed="rId8" cstate="print"/>
          <a:srcRect/>
          <a:stretch>
            <a:fillRect/>
          </a:stretch>
        </p:blipFill>
        <p:spPr bwMode="auto">
          <a:xfrm>
            <a:off x="6734175" y="1533525"/>
            <a:ext cx="2409825"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6" descr="BASE MAP.jpg"/>
          <p:cNvPicPr>
            <a:picLocks noChangeAspect="1"/>
          </p:cNvPicPr>
          <p:nvPr/>
        </p:nvPicPr>
        <p:blipFill>
          <a:blip r:embed="rId3" cstate="print"/>
          <a:srcRect/>
          <a:stretch>
            <a:fillRect/>
          </a:stretch>
        </p:blipFill>
        <p:spPr bwMode="auto">
          <a:xfrm>
            <a:off x="415925" y="1479550"/>
            <a:ext cx="8316913" cy="4494213"/>
          </a:xfrm>
          <a:prstGeom prst="rect">
            <a:avLst/>
          </a:prstGeom>
          <a:noFill/>
          <a:ln w="9525">
            <a:noFill/>
            <a:miter lim="800000"/>
            <a:headEnd/>
            <a:tailEnd/>
          </a:ln>
        </p:spPr>
      </p:pic>
      <p:sp>
        <p:nvSpPr>
          <p:cNvPr id="11267" name="Rectangle 2"/>
          <p:cNvSpPr>
            <a:spLocks noGrp="1" noChangeArrowheads="1"/>
          </p:cNvSpPr>
          <p:nvPr>
            <p:ph type="title"/>
          </p:nvPr>
        </p:nvSpPr>
        <p:spPr>
          <a:xfrm>
            <a:off x="838200" y="228600"/>
            <a:ext cx="7751763" cy="928688"/>
          </a:xfrm>
        </p:spPr>
        <p:txBody>
          <a:bodyPr lIns="90436" tIns="44424" rIns="90436" bIns="44424"/>
          <a:lstStyle/>
          <a:p>
            <a:pPr eaLnBrk="1" hangingPunct="1"/>
            <a:r>
              <a:rPr lang="en-US" dirty="0" smtClean="0"/>
              <a:t>MILCON Projects </a:t>
            </a:r>
            <a:br>
              <a:rPr lang="en-US" dirty="0" smtClean="0"/>
            </a:br>
            <a:r>
              <a:rPr lang="en-US" dirty="0" smtClean="0"/>
              <a:t>Under Construction </a:t>
            </a:r>
          </a:p>
        </p:txBody>
      </p:sp>
      <p:sp>
        <p:nvSpPr>
          <p:cNvPr id="11269" name="Text Box 7"/>
          <p:cNvSpPr txBox="1">
            <a:spLocks noChangeArrowheads="1"/>
          </p:cNvSpPr>
          <p:nvPr/>
        </p:nvSpPr>
        <p:spPr bwMode="auto">
          <a:xfrm>
            <a:off x="228600" y="1371600"/>
            <a:ext cx="1752600" cy="847725"/>
          </a:xfrm>
          <a:prstGeom prst="rect">
            <a:avLst/>
          </a:prstGeom>
          <a:solidFill>
            <a:schemeClr val="bg1"/>
          </a:solidFill>
          <a:ln w="31750">
            <a:solidFill>
              <a:schemeClr val="tx1"/>
            </a:solidFill>
            <a:miter lim="800000"/>
            <a:headEnd/>
            <a:tailEnd/>
          </a:ln>
        </p:spPr>
        <p:txBody>
          <a:bodyPr lIns="85076" tIns="42537" rIns="85076" bIns="42537"/>
          <a:lstStyle/>
          <a:p>
            <a:pPr>
              <a:lnSpc>
                <a:spcPct val="90000"/>
              </a:lnSpc>
              <a:buFont typeface="Wingdings" pitchFamily="2" charset="2"/>
              <a:buNone/>
            </a:pPr>
            <a:r>
              <a:rPr lang="en-US" sz="1000" dirty="0">
                <a:latin typeface="Calibri" pitchFamily="34" charset="0"/>
              </a:rPr>
              <a:t>ADVANCED METAL FINISHING FACILITY</a:t>
            </a:r>
          </a:p>
          <a:p>
            <a:pPr>
              <a:lnSpc>
                <a:spcPct val="90000"/>
              </a:lnSpc>
              <a:buFont typeface="Wingdings" pitchFamily="2" charset="2"/>
              <a:buNone/>
            </a:pPr>
            <a:r>
              <a:rPr lang="en-US" sz="1000" dirty="0">
                <a:latin typeface="Calibri" pitchFamily="34" charset="0"/>
              </a:rPr>
              <a:t>9113 SM/98100 SF</a:t>
            </a:r>
          </a:p>
          <a:p>
            <a:pPr>
              <a:lnSpc>
                <a:spcPct val="90000"/>
              </a:lnSpc>
              <a:buFont typeface="Wingdings" pitchFamily="2" charset="2"/>
              <a:buNone/>
            </a:pPr>
            <a:r>
              <a:rPr lang="en-US" sz="1000" dirty="0">
                <a:solidFill>
                  <a:srgbClr val="33332A"/>
                </a:solidFill>
                <a:latin typeface="Calibri" pitchFamily="34" charset="0"/>
              </a:rPr>
              <a:t>COST - $30,000,000</a:t>
            </a:r>
          </a:p>
          <a:p>
            <a:pPr>
              <a:lnSpc>
                <a:spcPct val="90000"/>
              </a:lnSpc>
              <a:buFont typeface="Wingdings" pitchFamily="2" charset="2"/>
              <a:buNone/>
            </a:pPr>
            <a:r>
              <a:rPr lang="en-US" sz="1000" dirty="0">
                <a:solidFill>
                  <a:srgbClr val="33332A"/>
                </a:solidFill>
                <a:latin typeface="Calibri" pitchFamily="34" charset="0"/>
              </a:rPr>
              <a:t>ECD – MAR 2012</a:t>
            </a:r>
          </a:p>
          <a:p>
            <a:pPr>
              <a:lnSpc>
                <a:spcPct val="90000"/>
              </a:lnSpc>
              <a:buFont typeface="Wingdings" pitchFamily="2" charset="2"/>
              <a:buNone/>
            </a:pPr>
            <a:endParaRPr lang="en-US" sz="1000" dirty="0">
              <a:latin typeface="Calibri" pitchFamily="34" charset="0"/>
            </a:endParaRPr>
          </a:p>
          <a:p>
            <a:pPr>
              <a:lnSpc>
                <a:spcPct val="90000"/>
              </a:lnSpc>
              <a:buFont typeface="Wingdings" pitchFamily="2" charset="2"/>
              <a:buNone/>
            </a:pPr>
            <a:endParaRPr lang="en-US" sz="1500" dirty="0">
              <a:latin typeface="Calibri" pitchFamily="34" charset="0"/>
            </a:endParaRPr>
          </a:p>
        </p:txBody>
      </p:sp>
      <p:sp>
        <p:nvSpPr>
          <p:cNvPr id="11270" name="Line 10"/>
          <p:cNvSpPr>
            <a:spLocks noChangeShapeType="1"/>
          </p:cNvSpPr>
          <p:nvPr/>
        </p:nvSpPr>
        <p:spPr bwMode="auto">
          <a:xfrm>
            <a:off x="1981200" y="1828800"/>
            <a:ext cx="1828800" cy="2209800"/>
          </a:xfrm>
          <a:prstGeom prst="line">
            <a:avLst/>
          </a:prstGeom>
          <a:noFill/>
          <a:ln w="31750">
            <a:solidFill>
              <a:schemeClr val="tx1"/>
            </a:solidFill>
            <a:round/>
            <a:headEnd/>
            <a:tailEnd type="triangle" w="med" len="med"/>
          </a:ln>
        </p:spPr>
        <p:txBody>
          <a:bodyPr lIns="91405" tIns="45702" rIns="91405" bIns="45702"/>
          <a:lstStyle/>
          <a:p>
            <a:endParaRPr lang="en-US" dirty="0"/>
          </a:p>
        </p:txBody>
      </p:sp>
      <p:sp>
        <p:nvSpPr>
          <p:cNvPr id="11271" name="Text Box 27"/>
          <p:cNvSpPr txBox="1">
            <a:spLocks noChangeArrowheads="1"/>
          </p:cNvSpPr>
          <p:nvPr/>
        </p:nvSpPr>
        <p:spPr bwMode="auto">
          <a:xfrm>
            <a:off x="5181600" y="4800600"/>
            <a:ext cx="1398588" cy="847725"/>
          </a:xfrm>
          <a:prstGeom prst="rect">
            <a:avLst/>
          </a:prstGeom>
          <a:solidFill>
            <a:schemeClr val="bg1"/>
          </a:solidFill>
          <a:ln w="31750">
            <a:solidFill>
              <a:schemeClr val="tx1"/>
            </a:solidFill>
            <a:miter lim="800000"/>
            <a:headEnd/>
            <a:tailEnd/>
          </a:ln>
        </p:spPr>
        <p:txBody>
          <a:bodyPr lIns="85076" tIns="42537" rIns="85076" bIns="42537"/>
          <a:lstStyle/>
          <a:p>
            <a:pPr>
              <a:lnSpc>
                <a:spcPct val="90000"/>
              </a:lnSpc>
              <a:tabLst>
                <a:tab pos="0" algn="l"/>
              </a:tabLst>
            </a:pPr>
            <a:r>
              <a:rPr lang="en-US" sz="1000" dirty="0">
                <a:latin typeface="Calibri" pitchFamily="34" charset="0"/>
              </a:rPr>
              <a:t>SOFTWARE SUPPORT FACILITY</a:t>
            </a:r>
          </a:p>
          <a:p>
            <a:pPr>
              <a:lnSpc>
                <a:spcPct val="90000"/>
              </a:lnSpc>
              <a:tabLst>
                <a:tab pos="0" algn="l"/>
              </a:tabLst>
            </a:pPr>
            <a:r>
              <a:rPr lang="en-US" sz="1000" dirty="0">
                <a:latin typeface="Calibri" pitchFamily="34" charset="0"/>
              </a:rPr>
              <a:t>6503 SM/70000 SF</a:t>
            </a:r>
          </a:p>
          <a:p>
            <a:pPr>
              <a:lnSpc>
                <a:spcPct val="90000"/>
              </a:lnSpc>
              <a:tabLst>
                <a:tab pos="0" algn="l"/>
              </a:tabLst>
            </a:pPr>
            <a:r>
              <a:rPr lang="en-US" sz="1000" dirty="0">
                <a:latin typeface="Calibri" pitchFamily="34" charset="0"/>
              </a:rPr>
              <a:t>COST - $21,000,000</a:t>
            </a:r>
          </a:p>
          <a:p>
            <a:pPr>
              <a:lnSpc>
                <a:spcPct val="90000"/>
              </a:lnSpc>
              <a:buFont typeface="Wingdings" pitchFamily="2" charset="2"/>
              <a:buNone/>
            </a:pPr>
            <a:r>
              <a:rPr lang="en-US" sz="1000" dirty="0" smtClean="0">
                <a:solidFill>
                  <a:srgbClr val="000099"/>
                </a:solidFill>
                <a:latin typeface="Calibri" pitchFamily="34" charset="0"/>
              </a:rPr>
              <a:t>COMPLETED</a:t>
            </a:r>
          </a:p>
          <a:p>
            <a:pPr>
              <a:lnSpc>
                <a:spcPct val="90000"/>
              </a:lnSpc>
              <a:tabLst>
                <a:tab pos="0" algn="l"/>
              </a:tabLst>
            </a:pPr>
            <a:endParaRPr lang="en-US" sz="1500" dirty="0">
              <a:latin typeface="Calibri" pitchFamily="34" charset="0"/>
            </a:endParaRPr>
          </a:p>
        </p:txBody>
      </p:sp>
      <p:sp>
        <p:nvSpPr>
          <p:cNvPr id="11272" name="Line 28"/>
          <p:cNvSpPr>
            <a:spLocks noChangeShapeType="1"/>
          </p:cNvSpPr>
          <p:nvPr/>
        </p:nvSpPr>
        <p:spPr bwMode="auto">
          <a:xfrm flipH="1" flipV="1">
            <a:off x="4419600" y="4572000"/>
            <a:ext cx="762000" cy="533400"/>
          </a:xfrm>
          <a:prstGeom prst="line">
            <a:avLst/>
          </a:prstGeom>
          <a:noFill/>
          <a:ln w="31750">
            <a:solidFill>
              <a:schemeClr val="tx1"/>
            </a:solidFill>
            <a:round/>
            <a:headEnd/>
            <a:tailEnd type="triangle" w="med" len="med"/>
          </a:ln>
        </p:spPr>
        <p:txBody>
          <a:bodyPr lIns="91405" tIns="45702" rIns="91405" bIns="45702"/>
          <a:lstStyle/>
          <a:p>
            <a:endParaRPr lang="en-US" dirty="0"/>
          </a:p>
        </p:txBody>
      </p:sp>
      <p:sp>
        <p:nvSpPr>
          <p:cNvPr id="11274" name="Oval 31"/>
          <p:cNvSpPr>
            <a:spLocks noChangeArrowheads="1"/>
          </p:cNvSpPr>
          <p:nvPr/>
        </p:nvSpPr>
        <p:spPr bwMode="auto">
          <a:xfrm>
            <a:off x="2286000" y="3810000"/>
            <a:ext cx="139700" cy="142875"/>
          </a:xfrm>
          <a:prstGeom prst="ellipse">
            <a:avLst/>
          </a:prstGeom>
          <a:solidFill>
            <a:srgbClr val="000099"/>
          </a:solidFill>
          <a:ln w="9525">
            <a:solidFill>
              <a:srgbClr val="000099"/>
            </a:solidFill>
            <a:round/>
            <a:headEnd/>
            <a:tailEnd/>
          </a:ln>
        </p:spPr>
        <p:txBody>
          <a:bodyPr wrap="none" lIns="91405" tIns="45702" rIns="91405" bIns="45702" anchor="ctr"/>
          <a:lstStyle/>
          <a:p>
            <a:endParaRPr lang="en-US" dirty="0">
              <a:latin typeface="Calibri" pitchFamily="34" charset="0"/>
            </a:endParaRPr>
          </a:p>
        </p:txBody>
      </p:sp>
      <p:sp>
        <p:nvSpPr>
          <p:cNvPr id="11275" name="Text Box 32"/>
          <p:cNvSpPr txBox="1">
            <a:spLocks noChangeArrowheads="1"/>
          </p:cNvSpPr>
          <p:nvPr/>
        </p:nvSpPr>
        <p:spPr bwMode="auto">
          <a:xfrm>
            <a:off x="228600" y="2514600"/>
            <a:ext cx="1752600" cy="1182688"/>
          </a:xfrm>
          <a:prstGeom prst="rect">
            <a:avLst/>
          </a:prstGeom>
          <a:solidFill>
            <a:schemeClr val="bg1"/>
          </a:solidFill>
          <a:ln w="31750">
            <a:solidFill>
              <a:schemeClr val="tx1"/>
            </a:solidFill>
            <a:miter lim="800000"/>
            <a:headEnd/>
            <a:tailEnd/>
          </a:ln>
        </p:spPr>
        <p:txBody>
          <a:bodyPr lIns="85076" tIns="42537" rIns="85076" bIns="42537"/>
          <a:lstStyle/>
          <a:p>
            <a:pPr marL="222250" indent="-222250">
              <a:lnSpc>
                <a:spcPct val="90000"/>
              </a:lnSpc>
            </a:pPr>
            <a:r>
              <a:rPr lang="en-US" sz="1000" dirty="0">
                <a:latin typeface="Calibri" pitchFamily="34" charset="0"/>
              </a:rPr>
              <a:t>BRAC </a:t>
            </a:r>
          </a:p>
          <a:p>
            <a:pPr marL="222250" indent="-222250">
              <a:lnSpc>
                <a:spcPct val="90000"/>
              </a:lnSpc>
            </a:pPr>
            <a:r>
              <a:rPr lang="en-US" sz="1000" dirty="0">
                <a:latin typeface="Calibri" pitchFamily="34" charset="0"/>
              </a:rPr>
              <a:t>MARINE CORPS HELICOPTER</a:t>
            </a:r>
          </a:p>
          <a:p>
            <a:pPr marL="222250" indent="-222250">
              <a:lnSpc>
                <a:spcPct val="90000"/>
              </a:lnSpc>
            </a:pPr>
            <a:r>
              <a:rPr lang="en-US" sz="1000" dirty="0">
                <a:latin typeface="Calibri" pitchFamily="34" charset="0"/>
              </a:rPr>
              <a:t>HANGAR (3877 SM/41731 SF)</a:t>
            </a:r>
          </a:p>
          <a:p>
            <a:pPr marL="222250" indent="-222250">
              <a:lnSpc>
                <a:spcPct val="90000"/>
              </a:lnSpc>
            </a:pPr>
            <a:r>
              <a:rPr lang="en-US" sz="1000" dirty="0">
                <a:latin typeface="Calibri" pitchFamily="34" charset="0"/>
              </a:rPr>
              <a:t>5415 SM/ 58286 SF </a:t>
            </a:r>
          </a:p>
          <a:p>
            <a:pPr marL="222250" indent="-222250">
              <a:lnSpc>
                <a:spcPct val="90000"/>
              </a:lnSpc>
            </a:pPr>
            <a:r>
              <a:rPr lang="en-US" sz="1000" dirty="0">
                <a:latin typeface="Calibri" pitchFamily="34" charset="0"/>
              </a:rPr>
              <a:t>(TOTAL RENOVATION)</a:t>
            </a:r>
          </a:p>
          <a:p>
            <a:pPr marL="222250" indent="-222250">
              <a:lnSpc>
                <a:spcPct val="90000"/>
              </a:lnSpc>
            </a:pPr>
            <a:r>
              <a:rPr lang="en-US" sz="1000" dirty="0">
                <a:latin typeface="Calibri" pitchFamily="34" charset="0"/>
              </a:rPr>
              <a:t>COST - $27,460,000</a:t>
            </a:r>
          </a:p>
          <a:p>
            <a:pPr marL="222250" indent="-222250">
              <a:lnSpc>
                <a:spcPct val="90000"/>
              </a:lnSpc>
            </a:pPr>
            <a:r>
              <a:rPr lang="en-US" sz="1000" dirty="0">
                <a:solidFill>
                  <a:srgbClr val="000099"/>
                </a:solidFill>
                <a:latin typeface="Calibri" pitchFamily="34" charset="0"/>
              </a:rPr>
              <a:t>COMPLETED</a:t>
            </a:r>
          </a:p>
          <a:p>
            <a:pPr marL="222250" indent="-222250">
              <a:lnSpc>
                <a:spcPct val="90000"/>
              </a:lnSpc>
            </a:pPr>
            <a:endParaRPr lang="en-US" sz="1500" dirty="0">
              <a:latin typeface="Calibri" pitchFamily="34" charset="0"/>
            </a:endParaRPr>
          </a:p>
        </p:txBody>
      </p:sp>
      <p:sp>
        <p:nvSpPr>
          <p:cNvPr id="11276" name="Line 33"/>
          <p:cNvSpPr>
            <a:spLocks noChangeShapeType="1"/>
          </p:cNvSpPr>
          <p:nvPr/>
        </p:nvSpPr>
        <p:spPr bwMode="auto">
          <a:xfrm>
            <a:off x="1981200" y="3200400"/>
            <a:ext cx="381000" cy="609600"/>
          </a:xfrm>
          <a:prstGeom prst="line">
            <a:avLst/>
          </a:prstGeom>
          <a:noFill/>
          <a:ln w="31750">
            <a:solidFill>
              <a:schemeClr val="tx1"/>
            </a:solidFill>
            <a:round/>
            <a:headEnd/>
            <a:tailEnd type="triangle" w="med" len="med"/>
          </a:ln>
        </p:spPr>
        <p:txBody>
          <a:bodyPr lIns="91405" tIns="45702" rIns="91405" bIns="45702"/>
          <a:lstStyle/>
          <a:p>
            <a:endParaRPr lang="en-US" dirty="0"/>
          </a:p>
        </p:txBody>
      </p:sp>
      <p:sp>
        <p:nvSpPr>
          <p:cNvPr id="11277" name="Text Box 37"/>
          <p:cNvSpPr txBox="1">
            <a:spLocks noChangeArrowheads="1"/>
          </p:cNvSpPr>
          <p:nvPr/>
        </p:nvSpPr>
        <p:spPr bwMode="auto">
          <a:xfrm>
            <a:off x="5472113" y="1681163"/>
            <a:ext cx="1171575" cy="681037"/>
          </a:xfrm>
          <a:prstGeom prst="rect">
            <a:avLst/>
          </a:prstGeom>
          <a:solidFill>
            <a:schemeClr val="bg1"/>
          </a:solidFill>
          <a:ln w="31750">
            <a:solidFill>
              <a:schemeClr val="tx1"/>
            </a:solidFill>
            <a:miter lim="800000"/>
            <a:headEnd/>
            <a:tailEnd/>
          </a:ln>
        </p:spPr>
        <p:txBody>
          <a:bodyPr lIns="85076" tIns="42537" rIns="85076" bIns="42537"/>
          <a:lstStyle/>
          <a:p>
            <a:r>
              <a:rPr lang="en-US" sz="1000" dirty="0">
                <a:latin typeface="Calibri" pitchFamily="34" charset="0"/>
              </a:rPr>
              <a:t>COMMAND POST</a:t>
            </a:r>
          </a:p>
          <a:p>
            <a:r>
              <a:rPr lang="en-US" sz="1000" dirty="0">
                <a:latin typeface="Calibri" pitchFamily="34" charset="0"/>
              </a:rPr>
              <a:t>1282 SM/13800 SF</a:t>
            </a:r>
          </a:p>
          <a:p>
            <a:r>
              <a:rPr lang="en-US" sz="1000" dirty="0">
                <a:latin typeface="Calibri" pitchFamily="34" charset="0"/>
              </a:rPr>
              <a:t>COST - $5,000,000</a:t>
            </a:r>
          </a:p>
          <a:p>
            <a:r>
              <a:rPr lang="en-US" sz="1000" dirty="0">
                <a:solidFill>
                  <a:srgbClr val="33332A"/>
                </a:solidFill>
                <a:latin typeface="Calibri" pitchFamily="34" charset="0"/>
              </a:rPr>
              <a:t>ECD – DEC 2010</a:t>
            </a:r>
          </a:p>
          <a:p>
            <a:endParaRPr lang="en-US" dirty="0">
              <a:latin typeface="Calibri" pitchFamily="34" charset="0"/>
            </a:endParaRPr>
          </a:p>
        </p:txBody>
      </p:sp>
      <p:sp>
        <p:nvSpPr>
          <p:cNvPr id="11278" name="Line 38"/>
          <p:cNvSpPr>
            <a:spLocks noChangeShapeType="1"/>
          </p:cNvSpPr>
          <p:nvPr/>
        </p:nvSpPr>
        <p:spPr bwMode="auto">
          <a:xfrm>
            <a:off x="6019800" y="2362200"/>
            <a:ext cx="76200" cy="1371600"/>
          </a:xfrm>
          <a:prstGeom prst="line">
            <a:avLst/>
          </a:prstGeom>
          <a:noFill/>
          <a:ln w="31750">
            <a:solidFill>
              <a:schemeClr val="tx1"/>
            </a:solidFill>
            <a:round/>
            <a:headEnd/>
            <a:tailEnd type="triangle" w="med" len="med"/>
          </a:ln>
        </p:spPr>
        <p:txBody>
          <a:bodyPr lIns="91405" tIns="45702" rIns="91405" bIns="45702"/>
          <a:lstStyle/>
          <a:p>
            <a:endParaRPr lang="en-US" dirty="0"/>
          </a:p>
        </p:txBody>
      </p:sp>
      <p:sp>
        <p:nvSpPr>
          <p:cNvPr id="11279" name="Oval 29"/>
          <p:cNvSpPr>
            <a:spLocks noChangeArrowheads="1"/>
          </p:cNvSpPr>
          <p:nvPr/>
        </p:nvSpPr>
        <p:spPr bwMode="auto">
          <a:xfrm>
            <a:off x="3810000" y="4038600"/>
            <a:ext cx="139700" cy="142875"/>
          </a:xfrm>
          <a:prstGeom prst="ellipse">
            <a:avLst/>
          </a:prstGeom>
          <a:solidFill>
            <a:srgbClr val="FF0000"/>
          </a:solidFill>
          <a:ln w="9525">
            <a:solidFill>
              <a:srgbClr val="FF0000"/>
            </a:solidFill>
            <a:round/>
            <a:headEnd/>
            <a:tailEnd/>
          </a:ln>
        </p:spPr>
        <p:txBody>
          <a:bodyPr wrap="none" lIns="91405" tIns="45702" rIns="91405" bIns="45702" anchor="ctr"/>
          <a:lstStyle/>
          <a:p>
            <a:endParaRPr lang="en-US" dirty="0">
              <a:latin typeface="Calibri" pitchFamily="34" charset="0"/>
            </a:endParaRPr>
          </a:p>
        </p:txBody>
      </p:sp>
      <p:sp>
        <p:nvSpPr>
          <p:cNvPr id="11280" name="Text Box 27"/>
          <p:cNvSpPr txBox="1">
            <a:spLocks noChangeArrowheads="1"/>
          </p:cNvSpPr>
          <p:nvPr/>
        </p:nvSpPr>
        <p:spPr bwMode="auto">
          <a:xfrm>
            <a:off x="7010400" y="4267200"/>
            <a:ext cx="1441450" cy="1044575"/>
          </a:xfrm>
          <a:prstGeom prst="rect">
            <a:avLst/>
          </a:prstGeom>
          <a:solidFill>
            <a:schemeClr val="bg1"/>
          </a:solidFill>
          <a:ln w="31750">
            <a:solidFill>
              <a:schemeClr val="tx1"/>
            </a:solidFill>
            <a:miter lim="800000"/>
            <a:headEnd/>
            <a:tailEnd/>
          </a:ln>
        </p:spPr>
        <p:txBody>
          <a:bodyPr lIns="85076" tIns="42537" rIns="85076" bIns="42537"/>
          <a:lstStyle/>
          <a:p>
            <a:pPr>
              <a:lnSpc>
                <a:spcPct val="90000"/>
              </a:lnSpc>
              <a:tabLst>
                <a:tab pos="0" algn="l"/>
              </a:tabLst>
            </a:pPr>
            <a:r>
              <a:rPr lang="en-US" sz="1000" dirty="0">
                <a:latin typeface="Calibri" pitchFamily="34" charset="0"/>
              </a:rPr>
              <a:t>BRAC DDC 2</a:t>
            </a:r>
          </a:p>
          <a:p>
            <a:pPr>
              <a:lnSpc>
                <a:spcPct val="90000"/>
              </a:lnSpc>
              <a:tabLst>
                <a:tab pos="0" algn="l"/>
              </a:tabLst>
            </a:pPr>
            <a:r>
              <a:rPr lang="en-US" sz="1000" dirty="0">
                <a:latin typeface="Calibri" pitchFamily="34" charset="0"/>
              </a:rPr>
              <a:t>DLA GENERAL PURPOSE</a:t>
            </a:r>
          </a:p>
          <a:p>
            <a:pPr>
              <a:lnSpc>
                <a:spcPct val="90000"/>
              </a:lnSpc>
              <a:tabLst>
                <a:tab pos="0" algn="l"/>
              </a:tabLst>
            </a:pPr>
            <a:r>
              <a:rPr lang="en-US" sz="1000" dirty="0">
                <a:latin typeface="Calibri" pitchFamily="34" charset="0"/>
              </a:rPr>
              <a:t>WAREHOUSE</a:t>
            </a:r>
          </a:p>
          <a:p>
            <a:pPr>
              <a:lnSpc>
                <a:spcPct val="90000"/>
              </a:lnSpc>
              <a:tabLst>
                <a:tab pos="0" algn="l"/>
              </a:tabLst>
            </a:pPr>
            <a:r>
              <a:rPr lang="en-US" sz="1000" dirty="0">
                <a:latin typeface="Calibri" pitchFamily="34" charset="0"/>
              </a:rPr>
              <a:t>15568 SM/167575 SF</a:t>
            </a:r>
          </a:p>
          <a:p>
            <a:pPr>
              <a:lnSpc>
                <a:spcPct val="90000"/>
              </a:lnSpc>
              <a:tabLst>
                <a:tab pos="0" algn="l"/>
              </a:tabLst>
            </a:pPr>
            <a:r>
              <a:rPr lang="en-US" sz="1000" dirty="0">
                <a:latin typeface="Calibri" pitchFamily="34" charset="0"/>
              </a:rPr>
              <a:t>COST - $24,200,000</a:t>
            </a:r>
          </a:p>
          <a:p>
            <a:pPr>
              <a:lnSpc>
                <a:spcPct val="90000"/>
              </a:lnSpc>
              <a:tabLst>
                <a:tab pos="0" algn="l"/>
              </a:tabLst>
            </a:pPr>
            <a:r>
              <a:rPr lang="en-US" sz="1000" dirty="0">
                <a:solidFill>
                  <a:srgbClr val="FF0000"/>
                </a:solidFill>
                <a:latin typeface="Calibri" pitchFamily="34" charset="0"/>
              </a:rPr>
              <a:t>ECD – FEB 2011</a:t>
            </a:r>
          </a:p>
          <a:p>
            <a:pPr>
              <a:lnSpc>
                <a:spcPct val="90000"/>
              </a:lnSpc>
              <a:tabLst>
                <a:tab pos="0" algn="l"/>
              </a:tabLst>
            </a:pPr>
            <a:endParaRPr lang="en-US" sz="1500" dirty="0">
              <a:latin typeface="Calibri" pitchFamily="34" charset="0"/>
            </a:endParaRPr>
          </a:p>
        </p:txBody>
      </p:sp>
      <p:sp>
        <p:nvSpPr>
          <p:cNvPr id="11281" name="Line 28"/>
          <p:cNvSpPr>
            <a:spLocks noChangeShapeType="1"/>
          </p:cNvSpPr>
          <p:nvPr/>
        </p:nvSpPr>
        <p:spPr bwMode="auto">
          <a:xfrm flipH="1" flipV="1">
            <a:off x="4876800" y="4038600"/>
            <a:ext cx="2133600" cy="838200"/>
          </a:xfrm>
          <a:prstGeom prst="line">
            <a:avLst/>
          </a:prstGeom>
          <a:noFill/>
          <a:ln w="31750">
            <a:solidFill>
              <a:schemeClr val="tx1"/>
            </a:solidFill>
            <a:round/>
            <a:headEnd/>
            <a:tailEnd type="triangle" w="med" len="med"/>
          </a:ln>
        </p:spPr>
        <p:txBody>
          <a:bodyPr lIns="91405" tIns="45702" rIns="91405" bIns="45702"/>
          <a:lstStyle/>
          <a:p>
            <a:endParaRPr lang="en-US" dirty="0"/>
          </a:p>
        </p:txBody>
      </p:sp>
      <p:sp>
        <p:nvSpPr>
          <p:cNvPr id="11282" name="Oval 29"/>
          <p:cNvSpPr>
            <a:spLocks noChangeArrowheads="1"/>
          </p:cNvSpPr>
          <p:nvPr/>
        </p:nvSpPr>
        <p:spPr bwMode="auto">
          <a:xfrm>
            <a:off x="4114800" y="3962400"/>
            <a:ext cx="139700" cy="142875"/>
          </a:xfrm>
          <a:prstGeom prst="ellipse">
            <a:avLst/>
          </a:prstGeom>
          <a:solidFill>
            <a:srgbClr val="000099"/>
          </a:solidFill>
          <a:ln w="9525">
            <a:solidFill>
              <a:srgbClr val="000099"/>
            </a:solidFill>
            <a:round/>
            <a:headEnd/>
            <a:tailEnd/>
          </a:ln>
        </p:spPr>
        <p:txBody>
          <a:bodyPr wrap="none" lIns="91405" tIns="45702" rIns="91405" bIns="45702" anchor="ctr"/>
          <a:lstStyle/>
          <a:p>
            <a:endParaRPr lang="en-US" dirty="0">
              <a:latin typeface="Calibri" pitchFamily="34" charset="0"/>
            </a:endParaRPr>
          </a:p>
        </p:txBody>
      </p:sp>
      <p:sp>
        <p:nvSpPr>
          <p:cNvPr id="11283" name="Text Box 7"/>
          <p:cNvSpPr txBox="1">
            <a:spLocks noChangeArrowheads="1"/>
          </p:cNvSpPr>
          <p:nvPr/>
        </p:nvSpPr>
        <p:spPr bwMode="auto">
          <a:xfrm>
            <a:off x="2819400" y="1752600"/>
            <a:ext cx="1454150" cy="762000"/>
          </a:xfrm>
          <a:prstGeom prst="rect">
            <a:avLst/>
          </a:prstGeom>
          <a:solidFill>
            <a:schemeClr val="bg1"/>
          </a:solidFill>
          <a:ln w="31750">
            <a:solidFill>
              <a:schemeClr val="tx1"/>
            </a:solidFill>
            <a:miter lim="800000"/>
            <a:headEnd/>
            <a:tailEnd/>
          </a:ln>
        </p:spPr>
        <p:txBody>
          <a:bodyPr lIns="85076" tIns="42537" rIns="85076" bIns="42537"/>
          <a:lstStyle/>
          <a:p>
            <a:pPr>
              <a:lnSpc>
                <a:spcPct val="90000"/>
              </a:lnSpc>
              <a:buFont typeface="Wingdings" pitchFamily="2" charset="2"/>
              <a:buNone/>
            </a:pPr>
            <a:r>
              <a:rPr lang="en-US" sz="1000" dirty="0">
                <a:latin typeface="Calibri" pitchFamily="34" charset="0"/>
              </a:rPr>
              <a:t>AIRCRAFT COMPONENT</a:t>
            </a:r>
          </a:p>
          <a:p>
            <a:pPr>
              <a:lnSpc>
                <a:spcPct val="90000"/>
              </a:lnSpc>
              <a:buFont typeface="Wingdings" pitchFamily="2" charset="2"/>
              <a:buNone/>
            </a:pPr>
            <a:r>
              <a:rPr lang="en-US" sz="1000" dirty="0">
                <a:latin typeface="Calibri" pitchFamily="34" charset="0"/>
              </a:rPr>
              <a:t>REPAIR FACILITY</a:t>
            </a:r>
          </a:p>
          <a:p>
            <a:pPr>
              <a:lnSpc>
                <a:spcPct val="90000"/>
              </a:lnSpc>
              <a:buFont typeface="Wingdings" pitchFamily="2" charset="2"/>
              <a:buNone/>
            </a:pPr>
            <a:r>
              <a:rPr lang="en-US" sz="1000" dirty="0">
                <a:latin typeface="Calibri" pitchFamily="34" charset="0"/>
              </a:rPr>
              <a:t>5669 SM/61020 SF</a:t>
            </a:r>
          </a:p>
          <a:p>
            <a:pPr>
              <a:lnSpc>
                <a:spcPct val="90000"/>
              </a:lnSpc>
              <a:buFont typeface="Wingdings" pitchFamily="2" charset="2"/>
              <a:buNone/>
            </a:pPr>
            <a:r>
              <a:rPr lang="en-US" sz="1000" dirty="0">
                <a:latin typeface="Calibri" pitchFamily="34" charset="0"/>
              </a:rPr>
              <a:t>COST - $14,700,000</a:t>
            </a:r>
          </a:p>
          <a:p>
            <a:pPr>
              <a:lnSpc>
                <a:spcPct val="90000"/>
              </a:lnSpc>
              <a:buFont typeface="Wingdings" pitchFamily="2" charset="2"/>
              <a:buNone/>
            </a:pPr>
            <a:r>
              <a:rPr lang="en-US" sz="1000" dirty="0">
                <a:solidFill>
                  <a:srgbClr val="000099"/>
                </a:solidFill>
                <a:latin typeface="Calibri" pitchFamily="34" charset="0"/>
              </a:rPr>
              <a:t>COMPLETED</a:t>
            </a:r>
          </a:p>
          <a:p>
            <a:pPr>
              <a:lnSpc>
                <a:spcPct val="90000"/>
              </a:lnSpc>
              <a:buFont typeface="Wingdings" pitchFamily="2" charset="2"/>
              <a:buNone/>
            </a:pPr>
            <a:endParaRPr lang="en-US" sz="1500" dirty="0">
              <a:latin typeface="Calibri" pitchFamily="34" charset="0"/>
            </a:endParaRPr>
          </a:p>
        </p:txBody>
      </p:sp>
      <p:sp>
        <p:nvSpPr>
          <p:cNvPr id="11284" name="Line 38"/>
          <p:cNvSpPr>
            <a:spLocks noChangeShapeType="1"/>
          </p:cNvSpPr>
          <p:nvPr/>
        </p:nvSpPr>
        <p:spPr bwMode="auto">
          <a:xfrm>
            <a:off x="3581400" y="2514600"/>
            <a:ext cx="609600" cy="1447800"/>
          </a:xfrm>
          <a:prstGeom prst="line">
            <a:avLst/>
          </a:prstGeom>
          <a:noFill/>
          <a:ln w="31750">
            <a:solidFill>
              <a:schemeClr val="tx1"/>
            </a:solidFill>
            <a:round/>
            <a:headEnd/>
            <a:tailEnd type="triangle" w="med" len="med"/>
          </a:ln>
        </p:spPr>
        <p:txBody>
          <a:bodyPr lIns="91405" tIns="45702" rIns="91405" bIns="45702"/>
          <a:lstStyle/>
          <a:p>
            <a:endParaRPr lang="en-US" dirty="0"/>
          </a:p>
        </p:txBody>
      </p:sp>
      <p:sp>
        <p:nvSpPr>
          <p:cNvPr id="11285" name="Text Box 27"/>
          <p:cNvSpPr txBox="1">
            <a:spLocks noChangeArrowheads="1"/>
          </p:cNvSpPr>
          <p:nvPr/>
        </p:nvSpPr>
        <p:spPr bwMode="auto">
          <a:xfrm>
            <a:off x="969963" y="5446713"/>
            <a:ext cx="1385887" cy="833437"/>
          </a:xfrm>
          <a:prstGeom prst="rect">
            <a:avLst/>
          </a:prstGeom>
          <a:solidFill>
            <a:schemeClr val="bg1"/>
          </a:solidFill>
          <a:ln w="31750">
            <a:solidFill>
              <a:schemeClr val="tx1"/>
            </a:solidFill>
            <a:miter lim="800000"/>
            <a:headEnd/>
            <a:tailEnd/>
          </a:ln>
        </p:spPr>
        <p:txBody>
          <a:bodyPr lIns="85076" tIns="42537" rIns="85076" bIns="42537"/>
          <a:lstStyle/>
          <a:p>
            <a:pPr>
              <a:lnSpc>
                <a:spcPct val="90000"/>
              </a:lnSpc>
              <a:tabLst>
                <a:tab pos="0" algn="l"/>
              </a:tabLst>
            </a:pPr>
            <a:r>
              <a:rPr lang="en-US" sz="1000" dirty="0">
                <a:latin typeface="Calibri" pitchFamily="34" charset="0"/>
              </a:rPr>
              <a:t>CARGO AIRCRAFT HANGAR </a:t>
            </a:r>
          </a:p>
          <a:p>
            <a:pPr>
              <a:lnSpc>
                <a:spcPct val="90000"/>
              </a:lnSpc>
              <a:tabLst>
                <a:tab pos="0" algn="l"/>
              </a:tabLst>
            </a:pPr>
            <a:r>
              <a:rPr lang="en-US" sz="1000" dirty="0">
                <a:latin typeface="Calibri" pitchFamily="34" charset="0"/>
              </a:rPr>
              <a:t>9000 SM/97000 SF</a:t>
            </a:r>
          </a:p>
          <a:p>
            <a:pPr>
              <a:lnSpc>
                <a:spcPct val="90000"/>
              </a:lnSpc>
              <a:tabLst>
                <a:tab pos="0" algn="l"/>
              </a:tabLst>
            </a:pPr>
            <a:r>
              <a:rPr lang="en-US" sz="1000" dirty="0">
                <a:latin typeface="Calibri" pitchFamily="34" charset="0"/>
              </a:rPr>
              <a:t>COST - $24,100,000</a:t>
            </a:r>
          </a:p>
          <a:p>
            <a:pPr>
              <a:lnSpc>
                <a:spcPct val="90000"/>
              </a:lnSpc>
              <a:tabLst>
                <a:tab pos="0" algn="l"/>
              </a:tabLst>
            </a:pPr>
            <a:r>
              <a:rPr lang="en-US" sz="1000" dirty="0">
                <a:solidFill>
                  <a:srgbClr val="33332A"/>
                </a:solidFill>
                <a:latin typeface="Calibri" pitchFamily="34" charset="0"/>
              </a:rPr>
              <a:t>ECD – JUN 2011</a:t>
            </a:r>
          </a:p>
          <a:p>
            <a:pPr>
              <a:lnSpc>
                <a:spcPct val="90000"/>
              </a:lnSpc>
              <a:tabLst>
                <a:tab pos="0" algn="l"/>
              </a:tabLst>
            </a:pPr>
            <a:endParaRPr lang="en-US" sz="1000" dirty="0">
              <a:latin typeface="Calibri" pitchFamily="34" charset="0"/>
            </a:endParaRPr>
          </a:p>
          <a:p>
            <a:pPr>
              <a:lnSpc>
                <a:spcPct val="90000"/>
              </a:lnSpc>
              <a:tabLst>
                <a:tab pos="0" algn="l"/>
              </a:tabLst>
            </a:pPr>
            <a:endParaRPr lang="en-US" sz="1000" dirty="0">
              <a:latin typeface="Calibri" pitchFamily="34" charset="0"/>
            </a:endParaRPr>
          </a:p>
          <a:p>
            <a:pPr>
              <a:lnSpc>
                <a:spcPct val="90000"/>
              </a:lnSpc>
              <a:tabLst>
                <a:tab pos="0" algn="l"/>
              </a:tabLst>
            </a:pPr>
            <a:endParaRPr lang="en-US" sz="1500" dirty="0">
              <a:latin typeface="Calibri" pitchFamily="34" charset="0"/>
            </a:endParaRPr>
          </a:p>
        </p:txBody>
      </p:sp>
      <p:sp>
        <p:nvSpPr>
          <p:cNvPr id="11286" name="Line 22"/>
          <p:cNvSpPr>
            <a:spLocks noChangeShapeType="1"/>
          </p:cNvSpPr>
          <p:nvPr/>
        </p:nvSpPr>
        <p:spPr bwMode="auto">
          <a:xfrm flipV="1">
            <a:off x="2362200" y="5181600"/>
            <a:ext cx="152400" cy="304800"/>
          </a:xfrm>
          <a:prstGeom prst="line">
            <a:avLst/>
          </a:prstGeom>
          <a:noFill/>
          <a:ln w="31750">
            <a:solidFill>
              <a:schemeClr val="tx1"/>
            </a:solidFill>
            <a:round/>
            <a:headEnd/>
            <a:tailEnd type="triangle" w="med" len="med"/>
          </a:ln>
        </p:spPr>
        <p:txBody>
          <a:bodyPr lIns="91405" tIns="45702" rIns="91405" bIns="45702"/>
          <a:lstStyle/>
          <a:p>
            <a:endParaRPr lang="en-US" dirty="0"/>
          </a:p>
        </p:txBody>
      </p:sp>
      <p:sp>
        <p:nvSpPr>
          <p:cNvPr id="11287" name="Text Box 27"/>
          <p:cNvSpPr txBox="1">
            <a:spLocks noChangeArrowheads="1"/>
          </p:cNvSpPr>
          <p:nvPr/>
        </p:nvSpPr>
        <p:spPr bwMode="auto">
          <a:xfrm>
            <a:off x="415925" y="4033838"/>
            <a:ext cx="1260475" cy="896937"/>
          </a:xfrm>
          <a:prstGeom prst="rect">
            <a:avLst/>
          </a:prstGeom>
          <a:solidFill>
            <a:schemeClr val="bg1"/>
          </a:solidFill>
          <a:ln w="31750">
            <a:solidFill>
              <a:schemeClr val="tx1"/>
            </a:solidFill>
            <a:miter lim="800000"/>
            <a:headEnd/>
            <a:tailEnd/>
          </a:ln>
        </p:spPr>
        <p:txBody>
          <a:bodyPr lIns="85076" tIns="42537" rIns="85076" bIns="42537"/>
          <a:lstStyle/>
          <a:p>
            <a:pPr>
              <a:lnSpc>
                <a:spcPct val="90000"/>
              </a:lnSpc>
              <a:tabLst>
                <a:tab pos="0" algn="l"/>
              </a:tabLst>
            </a:pPr>
            <a:r>
              <a:rPr lang="en-US" sz="1000" dirty="0">
                <a:latin typeface="Calibri" pitchFamily="34" charset="0"/>
              </a:rPr>
              <a:t>116</a:t>
            </a:r>
            <a:r>
              <a:rPr lang="en-US" sz="1000" baseline="30000" dirty="0">
                <a:latin typeface="Calibri" pitchFamily="34" charset="0"/>
              </a:rPr>
              <a:t>th</a:t>
            </a:r>
            <a:r>
              <a:rPr lang="en-US" sz="1000" dirty="0">
                <a:latin typeface="Calibri" pitchFamily="34" charset="0"/>
              </a:rPr>
              <a:t> AVIONICS FACILITY</a:t>
            </a:r>
          </a:p>
          <a:p>
            <a:pPr>
              <a:lnSpc>
                <a:spcPct val="90000"/>
              </a:lnSpc>
              <a:tabLst>
                <a:tab pos="0" algn="l"/>
              </a:tabLst>
            </a:pPr>
            <a:r>
              <a:rPr lang="en-US" sz="1000" dirty="0">
                <a:latin typeface="Calibri" pitchFamily="34" charset="0"/>
              </a:rPr>
              <a:t>1858 SM/20000 SF</a:t>
            </a:r>
          </a:p>
          <a:p>
            <a:pPr>
              <a:lnSpc>
                <a:spcPct val="90000"/>
              </a:lnSpc>
              <a:tabLst>
                <a:tab pos="0" algn="l"/>
              </a:tabLst>
            </a:pPr>
            <a:r>
              <a:rPr lang="en-US" sz="1000" dirty="0">
                <a:latin typeface="Calibri" pitchFamily="34" charset="0"/>
              </a:rPr>
              <a:t>COST - $5,250,000</a:t>
            </a:r>
          </a:p>
          <a:p>
            <a:pPr>
              <a:lnSpc>
                <a:spcPct val="90000"/>
              </a:lnSpc>
              <a:tabLst>
                <a:tab pos="0" algn="l"/>
              </a:tabLst>
            </a:pPr>
            <a:r>
              <a:rPr lang="en-US" sz="1000" dirty="0">
                <a:solidFill>
                  <a:srgbClr val="33332A"/>
                </a:solidFill>
                <a:latin typeface="Calibri" pitchFamily="34" charset="0"/>
              </a:rPr>
              <a:t>ECD -  MAR 2011</a:t>
            </a:r>
          </a:p>
          <a:p>
            <a:pPr>
              <a:lnSpc>
                <a:spcPct val="90000"/>
              </a:lnSpc>
              <a:tabLst>
                <a:tab pos="0" algn="l"/>
              </a:tabLst>
            </a:pPr>
            <a:endParaRPr lang="en-US" sz="1000" dirty="0">
              <a:latin typeface="Calibri" pitchFamily="34" charset="0"/>
            </a:endParaRPr>
          </a:p>
          <a:p>
            <a:pPr>
              <a:lnSpc>
                <a:spcPct val="90000"/>
              </a:lnSpc>
              <a:tabLst>
                <a:tab pos="0" algn="l"/>
              </a:tabLst>
            </a:pPr>
            <a:endParaRPr lang="en-US" sz="1500" dirty="0">
              <a:latin typeface="Calibri" pitchFamily="34" charset="0"/>
            </a:endParaRPr>
          </a:p>
        </p:txBody>
      </p:sp>
      <p:sp>
        <p:nvSpPr>
          <p:cNvPr id="11288" name="Line 33"/>
          <p:cNvSpPr>
            <a:spLocks noChangeShapeType="1"/>
          </p:cNvSpPr>
          <p:nvPr/>
        </p:nvSpPr>
        <p:spPr bwMode="auto">
          <a:xfrm flipV="1">
            <a:off x="1676400" y="3886200"/>
            <a:ext cx="381000" cy="609600"/>
          </a:xfrm>
          <a:prstGeom prst="line">
            <a:avLst/>
          </a:prstGeom>
          <a:noFill/>
          <a:ln w="31750">
            <a:solidFill>
              <a:schemeClr val="tx1"/>
            </a:solidFill>
            <a:round/>
            <a:headEnd/>
            <a:tailEnd type="triangle" w="med" len="med"/>
          </a:ln>
        </p:spPr>
        <p:txBody>
          <a:bodyPr lIns="91405" tIns="45702" rIns="91405" bIns="45702"/>
          <a:lstStyle/>
          <a:p>
            <a:endParaRPr lang="en-US" dirty="0"/>
          </a:p>
        </p:txBody>
      </p:sp>
      <p:sp>
        <p:nvSpPr>
          <p:cNvPr id="11289" name="Oval 30"/>
          <p:cNvSpPr>
            <a:spLocks noChangeArrowheads="1"/>
          </p:cNvSpPr>
          <p:nvPr/>
        </p:nvSpPr>
        <p:spPr bwMode="auto">
          <a:xfrm>
            <a:off x="6019800" y="3733800"/>
            <a:ext cx="139700" cy="142875"/>
          </a:xfrm>
          <a:prstGeom prst="ellipse">
            <a:avLst/>
          </a:prstGeom>
          <a:solidFill>
            <a:srgbClr val="FF0000"/>
          </a:solidFill>
          <a:ln w="9525">
            <a:solidFill>
              <a:srgbClr val="FF0000"/>
            </a:solidFill>
            <a:round/>
            <a:headEnd/>
            <a:tailEnd/>
          </a:ln>
        </p:spPr>
        <p:txBody>
          <a:bodyPr wrap="none" lIns="91405" tIns="45702" rIns="91405" bIns="45702" anchor="ctr"/>
          <a:lstStyle/>
          <a:p>
            <a:endParaRPr lang="en-US" dirty="0">
              <a:latin typeface="Calibri" pitchFamily="34" charset="0"/>
            </a:endParaRPr>
          </a:p>
        </p:txBody>
      </p:sp>
      <p:sp>
        <p:nvSpPr>
          <p:cNvPr id="11290" name="Oval 30"/>
          <p:cNvSpPr>
            <a:spLocks noChangeArrowheads="1"/>
          </p:cNvSpPr>
          <p:nvPr/>
        </p:nvSpPr>
        <p:spPr bwMode="auto">
          <a:xfrm>
            <a:off x="4724400" y="3962400"/>
            <a:ext cx="139700" cy="142875"/>
          </a:xfrm>
          <a:prstGeom prst="ellipse">
            <a:avLst/>
          </a:prstGeom>
          <a:solidFill>
            <a:srgbClr val="FF0000"/>
          </a:solidFill>
          <a:ln w="9525">
            <a:solidFill>
              <a:srgbClr val="FF0000"/>
            </a:solidFill>
            <a:round/>
            <a:headEnd/>
            <a:tailEnd/>
          </a:ln>
        </p:spPr>
        <p:txBody>
          <a:bodyPr wrap="none" lIns="91405" tIns="45702" rIns="91405" bIns="45702" anchor="ctr"/>
          <a:lstStyle/>
          <a:p>
            <a:endParaRPr lang="en-US" dirty="0">
              <a:latin typeface="Calibri" pitchFamily="34" charset="0"/>
            </a:endParaRPr>
          </a:p>
        </p:txBody>
      </p:sp>
      <p:sp>
        <p:nvSpPr>
          <p:cNvPr id="11291" name="Oval 31"/>
          <p:cNvSpPr>
            <a:spLocks noChangeArrowheads="1"/>
          </p:cNvSpPr>
          <p:nvPr/>
        </p:nvSpPr>
        <p:spPr bwMode="auto">
          <a:xfrm>
            <a:off x="2008188" y="3765550"/>
            <a:ext cx="141287" cy="142875"/>
          </a:xfrm>
          <a:prstGeom prst="ellipse">
            <a:avLst/>
          </a:prstGeom>
          <a:solidFill>
            <a:srgbClr val="FF0000"/>
          </a:solidFill>
          <a:ln w="9525">
            <a:solidFill>
              <a:srgbClr val="FF0000"/>
            </a:solidFill>
            <a:round/>
            <a:headEnd/>
            <a:tailEnd/>
          </a:ln>
        </p:spPr>
        <p:txBody>
          <a:bodyPr wrap="none" lIns="91405" tIns="45702" rIns="91405" bIns="45702" anchor="ctr"/>
          <a:lstStyle/>
          <a:p>
            <a:endParaRPr lang="en-US" dirty="0">
              <a:latin typeface="Calibri" pitchFamily="34" charset="0"/>
            </a:endParaRPr>
          </a:p>
        </p:txBody>
      </p:sp>
      <p:sp>
        <p:nvSpPr>
          <p:cNvPr id="11292" name="Oval 31"/>
          <p:cNvSpPr>
            <a:spLocks noChangeArrowheads="1"/>
          </p:cNvSpPr>
          <p:nvPr/>
        </p:nvSpPr>
        <p:spPr bwMode="auto">
          <a:xfrm>
            <a:off x="2493963" y="5041900"/>
            <a:ext cx="139700" cy="142875"/>
          </a:xfrm>
          <a:prstGeom prst="ellipse">
            <a:avLst/>
          </a:prstGeom>
          <a:solidFill>
            <a:srgbClr val="FF0000"/>
          </a:solidFill>
          <a:ln w="9525">
            <a:solidFill>
              <a:srgbClr val="FF0000"/>
            </a:solidFill>
            <a:round/>
            <a:headEnd/>
            <a:tailEnd/>
          </a:ln>
        </p:spPr>
        <p:txBody>
          <a:bodyPr wrap="none" lIns="91405" tIns="45702" rIns="91405" bIns="45702" anchor="ctr"/>
          <a:lstStyle/>
          <a:p>
            <a:endParaRPr lang="en-US" dirty="0">
              <a:latin typeface="Calibri" pitchFamily="34" charset="0"/>
            </a:endParaRPr>
          </a:p>
        </p:txBody>
      </p:sp>
      <p:sp>
        <p:nvSpPr>
          <p:cNvPr id="35" name="Line 28"/>
          <p:cNvSpPr>
            <a:spLocks noChangeShapeType="1"/>
          </p:cNvSpPr>
          <p:nvPr/>
        </p:nvSpPr>
        <p:spPr bwMode="auto">
          <a:xfrm flipH="1" flipV="1">
            <a:off x="2667000" y="4800600"/>
            <a:ext cx="838200" cy="685800"/>
          </a:xfrm>
          <a:prstGeom prst="line">
            <a:avLst/>
          </a:prstGeom>
          <a:noFill/>
          <a:ln w="31750">
            <a:solidFill>
              <a:schemeClr val="tx1"/>
            </a:solidFill>
            <a:round/>
            <a:headEnd/>
            <a:tailEnd type="triangle" w="med" len="med"/>
          </a:ln>
        </p:spPr>
        <p:txBody>
          <a:bodyPr lIns="91405" tIns="45702" rIns="91405" bIns="45702"/>
          <a:lstStyle/>
          <a:p>
            <a:endParaRPr lang="en-US" dirty="0"/>
          </a:p>
        </p:txBody>
      </p:sp>
      <p:sp>
        <p:nvSpPr>
          <p:cNvPr id="32" name="Oval 29"/>
          <p:cNvSpPr>
            <a:spLocks noChangeArrowheads="1"/>
          </p:cNvSpPr>
          <p:nvPr/>
        </p:nvSpPr>
        <p:spPr bwMode="auto">
          <a:xfrm>
            <a:off x="2543175" y="4705350"/>
            <a:ext cx="139700" cy="142875"/>
          </a:xfrm>
          <a:prstGeom prst="ellipse">
            <a:avLst/>
          </a:prstGeom>
          <a:solidFill>
            <a:srgbClr val="FF0000"/>
          </a:solidFill>
          <a:ln w="9525">
            <a:solidFill>
              <a:srgbClr val="FF0000"/>
            </a:solidFill>
            <a:round/>
            <a:headEnd/>
            <a:tailEnd/>
          </a:ln>
        </p:spPr>
        <p:txBody>
          <a:bodyPr wrap="none" lIns="91405" tIns="45702" rIns="91405" bIns="45702" anchor="ctr"/>
          <a:lstStyle/>
          <a:p>
            <a:endParaRPr lang="en-US" dirty="0">
              <a:latin typeface="Calibri" pitchFamily="34" charset="0"/>
            </a:endParaRPr>
          </a:p>
        </p:txBody>
      </p:sp>
      <p:sp>
        <p:nvSpPr>
          <p:cNvPr id="33" name="Oval 29"/>
          <p:cNvSpPr>
            <a:spLocks noChangeArrowheads="1"/>
          </p:cNvSpPr>
          <p:nvPr/>
        </p:nvSpPr>
        <p:spPr bwMode="auto">
          <a:xfrm>
            <a:off x="4267200" y="4495800"/>
            <a:ext cx="139700" cy="142875"/>
          </a:xfrm>
          <a:prstGeom prst="ellipse">
            <a:avLst/>
          </a:prstGeom>
          <a:solidFill>
            <a:srgbClr val="000099"/>
          </a:solidFill>
          <a:ln w="9525">
            <a:solidFill>
              <a:srgbClr val="000099"/>
            </a:solidFill>
            <a:round/>
            <a:headEnd/>
            <a:tailEnd/>
          </a:ln>
        </p:spPr>
        <p:txBody>
          <a:bodyPr wrap="none" lIns="91405" tIns="45702" rIns="91405" bIns="45702" anchor="ctr"/>
          <a:lstStyle/>
          <a:p>
            <a:endParaRPr lang="en-US" dirty="0">
              <a:latin typeface="Calibri" pitchFamily="34" charset="0"/>
            </a:endParaRPr>
          </a:p>
        </p:txBody>
      </p:sp>
      <p:sp>
        <p:nvSpPr>
          <p:cNvPr id="31" name="Text Box 27"/>
          <p:cNvSpPr txBox="1">
            <a:spLocks noChangeArrowheads="1"/>
          </p:cNvSpPr>
          <p:nvPr/>
        </p:nvSpPr>
        <p:spPr bwMode="auto">
          <a:xfrm>
            <a:off x="3034145" y="5459914"/>
            <a:ext cx="1448955" cy="760777"/>
          </a:xfrm>
          <a:prstGeom prst="rect">
            <a:avLst/>
          </a:prstGeom>
          <a:solidFill>
            <a:schemeClr val="bg1"/>
          </a:solidFill>
          <a:ln w="31750">
            <a:solidFill>
              <a:schemeClr val="tx1"/>
            </a:solidFill>
            <a:miter lim="800000"/>
            <a:headEnd/>
            <a:tailEnd/>
          </a:ln>
        </p:spPr>
        <p:txBody>
          <a:bodyPr lIns="85076" tIns="42537" rIns="85076" bIns="42537"/>
          <a:lstStyle/>
          <a:p>
            <a:pPr>
              <a:lnSpc>
                <a:spcPct val="90000"/>
              </a:lnSpc>
              <a:tabLst>
                <a:tab pos="0" algn="l"/>
              </a:tabLst>
            </a:pPr>
            <a:r>
              <a:rPr lang="en-US" sz="1000" dirty="0" smtClean="0">
                <a:latin typeface="Calibri" pitchFamily="34" charset="0"/>
              </a:rPr>
              <a:t>HOT </a:t>
            </a:r>
            <a:r>
              <a:rPr lang="en-US" sz="1000" dirty="0">
                <a:latin typeface="Calibri" pitchFamily="34" charset="0"/>
              </a:rPr>
              <a:t>CARGO PAD</a:t>
            </a:r>
          </a:p>
          <a:p>
            <a:pPr>
              <a:lnSpc>
                <a:spcPct val="90000"/>
              </a:lnSpc>
              <a:tabLst>
                <a:tab pos="0" algn="l"/>
              </a:tabLst>
            </a:pPr>
            <a:r>
              <a:rPr lang="en-US" sz="1000" dirty="0">
                <a:latin typeface="Calibri" pitchFamily="34" charset="0"/>
              </a:rPr>
              <a:t>14500 SM/156067 SF</a:t>
            </a:r>
          </a:p>
          <a:p>
            <a:pPr>
              <a:lnSpc>
                <a:spcPct val="90000"/>
              </a:lnSpc>
              <a:tabLst>
                <a:tab pos="0" algn="l"/>
              </a:tabLst>
            </a:pPr>
            <a:r>
              <a:rPr lang="en-US" sz="1000" dirty="0">
                <a:latin typeface="Calibri" pitchFamily="34" charset="0"/>
              </a:rPr>
              <a:t>COST - $6,200,000</a:t>
            </a:r>
          </a:p>
          <a:p>
            <a:pPr>
              <a:lnSpc>
                <a:spcPct val="90000"/>
              </a:lnSpc>
              <a:tabLst>
                <a:tab pos="0" algn="l"/>
              </a:tabLst>
            </a:pPr>
            <a:r>
              <a:rPr lang="en-US" sz="1000" dirty="0">
                <a:latin typeface="Calibri" pitchFamily="34" charset="0"/>
              </a:rPr>
              <a:t>ECD – SEP 2011</a:t>
            </a:r>
          </a:p>
          <a:p>
            <a:pPr>
              <a:lnSpc>
                <a:spcPct val="90000"/>
              </a:lnSpc>
              <a:tabLst>
                <a:tab pos="0" algn="l"/>
              </a:tabLst>
            </a:pPr>
            <a:endParaRPr lang="en-US" sz="1500" dirty="0">
              <a:latin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77637" y="268941"/>
            <a:ext cx="6746875" cy="881063"/>
          </a:xfrm>
        </p:spPr>
        <p:txBody>
          <a:bodyPr/>
          <a:lstStyle/>
          <a:p>
            <a:pPr defTabSz="914539" eaLnBrk="1" hangingPunct="1">
              <a:defRPr/>
            </a:pPr>
            <a:r>
              <a:rPr lang="en-US" dirty="0" smtClean="0"/>
              <a:t>MILCON FYDP  12-15</a:t>
            </a:r>
            <a:r>
              <a:rPr lang="en-US" sz="3200" dirty="0" smtClean="0">
                <a:latin typeface="+mn-lt"/>
              </a:rPr>
              <a:t/>
            </a:r>
            <a:br>
              <a:rPr lang="en-US" sz="3200" dirty="0" smtClean="0">
                <a:latin typeface="+mn-lt"/>
              </a:rPr>
            </a:br>
            <a:r>
              <a:rPr lang="en-US" sz="2200" dirty="0" smtClean="0">
                <a:latin typeface="+mn-lt"/>
              </a:rPr>
              <a:t> </a:t>
            </a:r>
            <a:r>
              <a:rPr lang="en-US" sz="2800" b="0" dirty="0" smtClean="0">
                <a:latin typeface="+mn-lt"/>
              </a:rPr>
              <a:t>(All currently unfunded)</a:t>
            </a:r>
          </a:p>
        </p:txBody>
      </p:sp>
      <p:sp>
        <p:nvSpPr>
          <p:cNvPr id="14339" name="Slide Number Placeholder 9"/>
          <p:cNvSpPr>
            <a:spLocks noGrp="1"/>
          </p:cNvSpPr>
          <p:nvPr>
            <p:ph type="sldNum" sz="quarter" idx="11"/>
          </p:nvPr>
        </p:nvSpPr>
        <p:spPr>
          <a:xfrm>
            <a:off x="7010977" y="6521824"/>
            <a:ext cx="1905000" cy="336176"/>
          </a:xfrm>
          <a:noFill/>
        </p:spPr>
        <p:txBody>
          <a:bodyPr/>
          <a:lstStyle/>
          <a:p>
            <a:fld id="{68D02656-F0DC-4E77-9143-DD943EE489C4}" type="slidenum">
              <a:rPr lang="en-US" smtClean="0"/>
              <a:pPr/>
              <a:t>8</a:t>
            </a:fld>
            <a:endParaRPr lang="en-US" smtClean="0"/>
          </a:p>
        </p:txBody>
      </p:sp>
      <p:graphicFrame>
        <p:nvGraphicFramePr>
          <p:cNvPr id="6" name="Table 5"/>
          <p:cNvGraphicFramePr>
            <a:graphicFrameLocks noGrp="1"/>
          </p:cNvGraphicFramePr>
          <p:nvPr/>
        </p:nvGraphicFramePr>
        <p:xfrm>
          <a:off x="346364" y="1735512"/>
          <a:ext cx="8569038" cy="1556330"/>
        </p:xfrm>
        <a:graphic>
          <a:graphicData uri="http://schemas.openxmlformats.org/drawingml/2006/table">
            <a:tbl>
              <a:tblPr/>
              <a:tblGrid>
                <a:gridCol w="664564"/>
                <a:gridCol w="664564"/>
                <a:gridCol w="1252446"/>
                <a:gridCol w="434523"/>
                <a:gridCol w="4498585"/>
                <a:gridCol w="1054356"/>
              </a:tblGrid>
              <a:tr h="621044">
                <a:tc>
                  <a:txBody>
                    <a:bodyPr/>
                    <a:lstStyle/>
                    <a:p>
                      <a:pPr algn="ctr" fontAlgn="b"/>
                      <a:r>
                        <a:rPr lang="en-US" sz="2000" b="1" i="0" u="none" strike="noStrike" dirty="0" smtClean="0">
                          <a:solidFill>
                            <a:srgbClr val="000000"/>
                          </a:solidFill>
                          <a:latin typeface="Calibri"/>
                        </a:rPr>
                        <a:t>PRI</a:t>
                      </a:r>
                      <a:endParaRPr lang="en-US" sz="20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ORG</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PROJECT </a:t>
                      </a:r>
                      <a:r>
                        <a:rPr lang="en-US" sz="2000" b="1" i="0" u="none" strike="noStrike" dirty="0" smtClean="0">
                          <a:solidFill>
                            <a:srgbClr val="000000"/>
                          </a:solidFill>
                          <a:latin typeface="Calibri"/>
                        </a:rPr>
                        <a:t>NO UHHZ</a:t>
                      </a:r>
                      <a:endParaRPr lang="en-US" sz="20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FY</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FYDP PROJECT </a:t>
                      </a:r>
                      <a:r>
                        <a:rPr lang="en-US" sz="2000" b="1" i="0" u="none" strike="noStrike" dirty="0">
                          <a:solidFill>
                            <a:srgbClr val="000000"/>
                          </a:solidFill>
                          <a:latin typeface="Calibri"/>
                        </a:rPr>
                        <a:t>TITLE/DESCRIPTION</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 COST </a:t>
                      </a:r>
                      <a:endParaRPr lang="en-US" sz="2000" b="1" i="0" u="none" strike="noStrike" dirty="0" smtClean="0">
                        <a:solidFill>
                          <a:srgbClr val="000000"/>
                        </a:solidFill>
                        <a:latin typeface="Calibri"/>
                      </a:endParaRPr>
                    </a:p>
                    <a:p>
                      <a:pPr algn="ctr" fontAlgn="b"/>
                      <a:r>
                        <a:rPr lang="en-US" sz="2000" b="1" i="0" u="none" strike="noStrike" dirty="0" smtClean="0">
                          <a:solidFill>
                            <a:srgbClr val="000000"/>
                          </a:solidFill>
                          <a:latin typeface="Calibri"/>
                        </a:rPr>
                        <a:t>($000)</a:t>
                      </a:r>
                      <a:endParaRPr lang="en-US" sz="20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762">
                <a:tc>
                  <a:txBody>
                    <a:bodyPr/>
                    <a:lstStyle/>
                    <a:p>
                      <a:pPr algn="ctr" fontAlgn="b"/>
                      <a:r>
                        <a:rPr lang="en-US" sz="1600" b="1" i="0" u="none" strike="noStrike" dirty="0" smtClean="0">
                          <a:solidFill>
                            <a:srgbClr val="000000"/>
                          </a:solidFill>
                          <a:latin typeface="Calibri"/>
                        </a:rPr>
                        <a:t>1</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ABW</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073011</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13</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ADAL</a:t>
                      </a:r>
                      <a:r>
                        <a:rPr lang="en-US" sz="1600" b="1" i="0" u="none" strike="noStrike" baseline="0" dirty="0" smtClean="0">
                          <a:solidFill>
                            <a:srgbClr val="000000"/>
                          </a:solidFill>
                          <a:latin typeface="Calibri"/>
                        </a:rPr>
                        <a:t> GATE 5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&gt;$15,000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762">
                <a:tc>
                  <a:txBody>
                    <a:bodyPr/>
                    <a:lstStyle/>
                    <a:p>
                      <a:pPr algn="ctr" fontAlgn="b"/>
                      <a:r>
                        <a:rPr lang="en-US" sz="1600" b="1" i="0" u="none" strike="noStrike" dirty="0" smtClean="0">
                          <a:solidFill>
                            <a:srgbClr val="000000"/>
                          </a:solidFill>
                          <a:latin typeface="Calibri"/>
                        </a:rPr>
                        <a:t>2</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ABW</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013009</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14</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SECURITY </a:t>
                      </a:r>
                      <a:r>
                        <a:rPr lang="en-US" sz="1600" b="1" i="0" u="none" strike="noStrike" dirty="0">
                          <a:solidFill>
                            <a:srgbClr val="000000"/>
                          </a:solidFill>
                          <a:latin typeface="Calibri"/>
                        </a:rPr>
                        <a:t>FORCES FACILITY</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&gt;$20,000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762">
                <a:tc>
                  <a:txBody>
                    <a:bodyPr/>
                    <a:lstStyle/>
                    <a:p>
                      <a:pPr algn="ctr" fontAlgn="b"/>
                      <a:r>
                        <a:rPr lang="en-US" sz="1600" b="1" i="0" u="none" strike="noStrike" dirty="0" smtClean="0">
                          <a:solidFill>
                            <a:srgbClr val="000000"/>
                          </a:solidFill>
                          <a:latin typeface="Calibri"/>
                        </a:rPr>
                        <a:t>3</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ABW</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063000</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15</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CONTROL </a:t>
                      </a:r>
                      <a:r>
                        <a:rPr lang="en-US" sz="1600" b="1" i="0" u="none" strike="noStrike" dirty="0">
                          <a:solidFill>
                            <a:srgbClr val="000000"/>
                          </a:solidFill>
                          <a:latin typeface="Calibri"/>
                        </a:rPr>
                        <a:t>TOWER</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&gt;$15,000 </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623455" y="4102754"/>
          <a:ext cx="7904473" cy="1147959"/>
        </p:xfrm>
        <a:graphic>
          <a:graphicData uri="http://schemas.openxmlformats.org/drawingml/2006/table">
            <a:tbl>
              <a:tblPr/>
              <a:tblGrid>
                <a:gridCol w="664564"/>
                <a:gridCol w="1252446"/>
                <a:gridCol w="646081"/>
                <a:gridCol w="4287026"/>
                <a:gridCol w="1054356"/>
              </a:tblGrid>
              <a:tr h="836197">
                <a:tc>
                  <a:txBody>
                    <a:bodyPr/>
                    <a:lstStyle/>
                    <a:p>
                      <a:pPr algn="ctr" fontAlgn="b"/>
                      <a:r>
                        <a:rPr lang="en-US" sz="2000" b="1" i="0" u="none" strike="noStrike" dirty="0">
                          <a:solidFill>
                            <a:srgbClr val="000000"/>
                          </a:solidFill>
                          <a:latin typeface="Calibri"/>
                        </a:rPr>
                        <a:t>ORG</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PROJECT </a:t>
                      </a:r>
                      <a:r>
                        <a:rPr lang="en-US" sz="2000" b="1" i="0" u="none" strike="noStrike" dirty="0" smtClean="0">
                          <a:solidFill>
                            <a:srgbClr val="000000"/>
                          </a:solidFill>
                          <a:latin typeface="Calibri"/>
                        </a:rPr>
                        <a:t>NO UHHZ</a:t>
                      </a:r>
                      <a:endParaRPr lang="en-US" sz="20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FY</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12/13 Call PROJECT</a:t>
                      </a:r>
                    </a:p>
                    <a:p>
                      <a:pPr algn="ctr" fontAlgn="b"/>
                      <a:r>
                        <a:rPr lang="en-US" sz="1400" b="1" i="0" u="none" strike="noStrike" dirty="0" smtClean="0">
                          <a:solidFill>
                            <a:srgbClr val="000000"/>
                          </a:solidFill>
                          <a:latin typeface="Calibri"/>
                        </a:rPr>
                        <a:t> –PART OF THE AF FAMILY FITNESS CENTER</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PROGRAM-</a:t>
                      </a:r>
                    </a:p>
                    <a:p>
                      <a:pPr algn="ctr" fontAlgn="b"/>
                      <a:r>
                        <a:rPr lang="en-US" sz="1600" b="1" i="0" u="none" strike="noStrike" dirty="0" smtClean="0">
                          <a:solidFill>
                            <a:srgbClr val="000000"/>
                          </a:solidFill>
                          <a:latin typeface="Calibri"/>
                        </a:rPr>
                        <a:t> </a:t>
                      </a:r>
                      <a:r>
                        <a:rPr lang="en-US" sz="2000" b="1" i="0" u="none" strike="noStrike" dirty="0" smtClean="0">
                          <a:solidFill>
                            <a:srgbClr val="000000"/>
                          </a:solidFill>
                          <a:latin typeface="Calibri"/>
                        </a:rPr>
                        <a:t>TITLE/DESCRIPTION</a:t>
                      </a:r>
                      <a:endParaRPr lang="en-US" sz="20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 COST </a:t>
                      </a:r>
                      <a:endParaRPr lang="en-US" sz="2000" b="1" i="0" u="none" strike="noStrike" dirty="0" smtClean="0">
                        <a:solidFill>
                          <a:srgbClr val="000000"/>
                        </a:solidFill>
                        <a:latin typeface="Calibri"/>
                      </a:endParaRPr>
                    </a:p>
                    <a:p>
                      <a:pPr algn="ctr" fontAlgn="b"/>
                      <a:r>
                        <a:rPr lang="en-US" sz="2000" b="1" i="0" u="none" strike="noStrike" dirty="0" smtClean="0">
                          <a:solidFill>
                            <a:srgbClr val="000000"/>
                          </a:solidFill>
                          <a:latin typeface="Calibri"/>
                        </a:rPr>
                        <a:t>($000)</a:t>
                      </a:r>
                      <a:endParaRPr lang="en-US" sz="20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762">
                <a:tc>
                  <a:txBody>
                    <a:bodyPr/>
                    <a:lstStyle/>
                    <a:p>
                      <a:pPr algn="ctr" fontAlgn="b"/>
                      <a:r>
                        <a:rPr lang="en-US" sz="1600" b="1" i="0" u="none" strike="noStrike" dirty="0">
                          <a:solidFill>
                            <a:srgbClr val="000000"/>
                          </a:solidFill>
                          <a:latin typeface="Calibri"/>
                        </a:rPr>
                        <a:t>ABW</a:t>
                      </a: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053001</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12/13</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Calibri"/>
                        </a:rPr>
                        <a:t> ADAL PHYSICAL FITNESS CENTER</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&gt;$5,000</a:t>
                      </a:r>
                      <a:endParaRPr lang="en-US" sz="1600" b="1" i="0" u="none" strike="noStrike" dirty="0">
                        <a:solidFill>
                          <a:srgbClr val="000000"/>
                        </a:solidFill>
                        <a:latin typeface="Calibri"/>
                      </a:endParaRPr>
                    </a:p>
                  </a:txBody>
                  <a:tcPr marL="2479" marR="2479" marT="2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6" descr="BASE MAP.jpg"/>
          <p:cNvPicPr>
            <a:picLocks noChangeAspect="1"/>
          </p:cNvPicPr>
          <p:nvPr/>
        </p:nvPicPr>
        <p:blipFill>
          <a:blip r:embed="rId3" cstate="print"/>
          <a:srcRect/>
          <a:stretch>
            <a:fillRect/>
          </a:stretch>
        </p:blipFill>
        <p:spPr bwMode="auto">
          <a:xfrm>
            <a:off x="346364" y="1411941"/>
            <a:ext cx="8317057" cy="4494960"/>
          </a:xfrm>
          <a:prstGeom prst="rect">
            <a:avLst/>
          </a:prstGeom>
          <a:noFill/>
          <a:ln w="9525">
            <a:noFill/>
            <a:miter lim="800000"/>
            <a:headEnd/>
            <a:tailEnd/>
          </a:ln>
        </p:spPr>
      </p:pic>
      <p:sp>
        <p:nvSpPr>
          <p:cNvPr id="15363" name="Text Box 37"/>
          <p:cNvSpPr txBox="1">
            <a:spLocks noChangeArrowheads="1"/>
          </p:cNvSpPr>
          <p:nvPr/>
        </p:nvSpPr>
        <p:spPr bwMode="auto">
          <a:xfrm>
            <a:off x="6026727" y="4437530"/>
            <a:ext cx="1593273" cy="466979"/>
          </a:xfrm>
          <a:prstGeom prst="rect">
            <a:avLst/>
          </a:prstGeom>
          <a:solidFill>
            <a:schemeClr val="bg1"/>
          </a:solidFill>
          <a:ln w="25400">
            <a:solidFill>
              <a:schemeClr val="tx1"/>
            </a:solidFill>
            <a:miter lim="800000"/>
            <a:headEnd/>
            <a:tailEnd/>
          </a:ln>
        </p:spPr>
        <p:txBody>
          <a:bodyPr lIns="85066" tIns="42532" rIns="85066" bIns="42532"/>
          <a:lstStyle/>
          <a:p>
            <a:r>
              <a:rPr lang="en-US" sz="1000" dirty="0">
                <a:latin typeface="Calibri" pitchFamily="34" charset="0"/>
              </a:rPr>
              <a:t>FY14 – 013009                    </a:t>
            </a:r>
          </a:p>
          <a:p>
            <a:r>
              <a:rPr lang="en-US" sz="1000" dirty="0">
                <a:latin typeface="Calibri" pitchFamily="34" charset="0"/>
              </a:rPr>
              <a:t>SECURITY FORCES FACILITY</a:t>
            </a:r>
          </a:p>
          <a:p>
            <a:endParaRPr lang="en-US" dirty="0">
              <a:latin typeface="Calibri" pitchFamily="34" charset="0"/>
            </a:endParaRPr>
          </a:p>
        </p:txBody>
      </p:sp>
      <p:sp>
        <p:nvSpPr>
          <p:cNvPr id="15364" name="Line 38"/>
          <p:cNvSpPr>
            <a:spLocks noChangeShapeType="1"/>
          </p:cNvSpPr>
          <p:nvPr/>
        </p:nvSpPr>
        <p:spPr bwMode="auto">
          <a:xfrm flipH="1" flipV="1">
            <a:off x="5334000" y="4034117"/>
            <a:ext cx="692727" cy="605118"/>
          </a:xfrm>
          <a:prstGeom prst="line">
            <a:avLst/>
          </a:prstGeom>
          <a:noFill/>
          <a:ln w="25400">
            <a:solidFill>
              <a:schemeClr val="tx1"/>
            </a:solidFill>
            <a:round/>
            <a:headEnd/>
            <a:tailEnd type="triangle" w="med" len="med"/>
          </a:ln>
        </p:spPr>
        <p:txBody>
          <a:bodyPr lIns="91394" tIns="45697" rIns="91394" bIns="45697"/>
          <a:lstStyle/>
          <a:p>
            <a:endParaRPr lang="en-US"/>
          </a:p>
        </p:txBody>
      </p:sp>
      <p:sp>
        <p:nvSpPr>
          <p:cNvPr id="15365" name="Text Box 27"/>
          <p:cNvSpPr txBox="1">
            <a:spLocks noChangeArrowheads="1"/>
          </p:cNvSpPr>
          <p:nvPr/>
        </p:nvSpPr>
        <p:spPr bwMode="auto">
          <a:xfrm>
            <a:off x="789710" y="2721196"/>
            <a:ext cx="1676977" cy="451495"/>
          </a:xfrm>
          <a:prstGeom prst="rect">
            <a:avLst/>
          </a:prstGeom>
          <a:solidFill>
            <a:schemeClr val="bg1"/>
          </a:solidFill>
          <a:ln w="25400">
            <a:solidFill>
              <a:schemeClr val="tx1"/>
            </a:solidFill>
            <a:miter lim="800000"/>
            <a:headEnd/>
            <a:tailEnd/>
          </a:ln>
        </p:spPr>
        <p:txBody>
          <a:bodyPr lIns="85066" tIns="42532" rIns="85066" bIns="42532"/>
          <a:lstStyle/>
          <a:p>
            <a:pPr>
              <a:lnSpc>
                <a:spcPct val="90000"/>
              </a:lnSpc>
              <a:tabLst>
                <a:tab pos="0" algn="l"/>
              </a:tabLst>
            </a:pPr>
            <a:r>
              <a:rPr lang="en-US" sz="1000" dirty="0">
                <a:latin typeface="Calibri" pitchFamily="34" charset="0"/>
              </a:rPr>
              <a:t>FY15 – 063000                       </a:t>
            </a:r>
          </a:p>
          <a:p>
            <a:pPr>
              <a:lnSpc>
                <a:spcPct val="90000"/>
              </a:lnSpc>
              <a:tabLst>
                <a:tab pos="0" algn="l"/>
              </a:tabLst>
            </a:pPr>
            <a:r>
              <a:rPr lang="en-US" sz="1000" dirty="0">
                <a:latin typeface="Calibri" pitchFamily="34" charset="0"/>
              </a:rPr>
              <a:t>CONTROL TOWER/BASE OPS</a:t>
            </a:r>
          </a:p>
          <a:p>
            <a:pPr>
              <a:lnSpc>
                <a:spcPct val="90000"/>
              </a:lnSpc>
              <a:tabLst>
                <a:tab pos="0" algn="l"/>
              </a:tabLst>
            </a:pPr>
            <a:endParaRPr lang="en-US" sz="1000" dirty="0">
              <a:latin typeface="Calibri" pitchFamily="34" charset="0"/>
            </a:endParaRPr>
          </a:p>
          <a:p>
            <a:pPr>
              <a:lnSpc>
                <a:spcPct val="90000"/>
              </a:lnSpc>
              <a:tabLst>
                <a:tab pos="0" algn="l"/>
              </a:tabLst>
            </a:pPr>
            <a:endParaRPr lang="en-US" sz="1000" dirty="0">
              <a:latin typeface="Calibri" pitchFamily="34" charset="0"/>
            </a:endParaRPr>
          </a:p>
          <a:p>
            <a:pPr>
              <a:lnSpc>
                <a:spcPct val="90000"/>
              </a:lnSpc>
              <a:tabLst>
                <a:tab pos="0" algn="l"/>
              </a:tabLst>
            </a:pPr>
            <a:endParaRPr lang="en-US" sz="1500" dirty="0">
              <a:latin typeface="Calibri" pitchFamily="34" charset="0"/>
            </a:endParaRPr>
          </a:p>
        </p:txBody>
      </p:sp>
      <p:sp>
        <p:nvSpPr>
          <p:cNvPr id="15366" name="Line 22"/>
          <p:cNvSpPr>
            <a:spLocks noChangeShapeType="1"/>
          </p:cNvSpPr>
          <p:nvPr/>
        </p:nvSpPr>
        <p:spPr bwMode="auto">
          <a:xfrm>
            <a:off x="1600489" y="3200681"/>
            <a:ext cx="754784" cy="1840566"/>
          </a:xfrm>
          <a:prstGeom prst="line">
            <a:avLst/>
          </a:prstGeom>
          <a:noFill/>
          <a:ln w="25400">
            <a:solidFill>
              <a:schemeClr val="tx1"/>
            </a:solidFill>
            <a:round/>
            <a:headEnd/>
            <a:tailEnd type="triangle" w="med" len="med"/>
          </a:ln>
        </p:spPr>
        <p:txBody>
          <a:bodyPr lIns="91394" tIns="45697" rIns="91394" bIns="45697"/>
          <a:lstStyle/>
          <a:p>
            <a:endParaRPr lang="en-US"/>
          </a:p>
        </p:txBody>
      </p:sp>
      <p:sp>
        <p:nvSpPr>
          <p:cNvPr id="15367" name="Oval 30"/>
          <p:cNvSpPr>
            <a:spLocks noChangeArrowheads="1"/>
          </p:cNvSpPr>
          <p:nvPr/>
        </p:nvSpPr>
        <p:spPr bwMode="auto">
          <a:xfrm>
            <a:off x="5181023" y="3885640"/>
            <a:ext cx="139989" cy="142875"/>
          </a:xfrm>
          <a:prstGeom prst="ellipse">
            <a:avLst/>
          </a:prstGeom>
          <a:solidFill>
            <a:srgbClr val="FF0000"/>
          </a:solidFill>
          <a:ln w="9525">
            <a:solidFill>
              <a:srgbClr val="FF0000"/>
            </a:solidFill>
            <a:round/>
            <a:headEnd/>
            <a:tailEnd/>
          </a:ln>
        </p:spPr>
        <p:txBody>
          <a:bodyPr wrap="none" lIns="91394" tIns="45697" rIns="91394" bIns="45697" anchor="ctr"/>
          <a:lstStyle/>
          <a:p>
            <a:endParaRPr lang="en-US">
              <a:latin typeface="Calibri" pitchFamily="34" charset="0"/>
            </a:endParaRPr>
          </a:p>
        </p:txBody>
      </p:sp>
      <p:sp>
        <p:nvSpPr>
          <p:cNvPr id="15368" name="Oval 29"/>
          <p:cNvSpPr>
            <a:spLocks noChangeArrowheads="1"/>
          </p:cNvSpPr>
          <p:nvPr/>
        </p:nvSpPr>
        <p:spPr bwMode="auto">
          <a:xfrm>
            <a:off x="5126182" y="4370295"/>
            <a:ext cx="139989" cy="142875"/>
          </a:xfrm>
          <a:prstGeom prst="ellipse">
            <a:avLst/>
          </a:prstGeom>
          <a:solidFill>
            <a:srgbClr val="FF0000"/>
          </a:solidFill>
          <a:ln w="9525">
            <a:solidFill>
              <a:srgbClr val="FF0000"/>
            </a:solidFill>
            <a:round/>
            <a:headEnd/>
            <a:tailEnd/>
          </a:ln>
        </p:spPr>
        <p:txBody>
          <a:bodyPr wrap="none" lIns="91394" tIns="45697" rIns="91394" bIns="45697" anchor="ctr"/>
          <a:lstStyle/>
          <a:p>
            <a:endParaRPr lang="en-US">
              <a:latin typeface="Calibri" pitchFamily="34" charset="0"/>
            </a:endParaRPr>
          </a:p>
        </p:txBody>
      </p:sp>
      <p:sp>
        <p:nvSpPr>
          <p:cNvPr id="15369" name="Oval 29"/>
          <p:cNvSpPr>
            <a:spLocks noChangeArrowheads="1"/>
          </p:cNvSpPr>
          <p:nvPr/>
        </p:nvSpPr>
        <p:spPr bwMode="auto">
          <a:xfrm>
            <a:off x="2286000" y="5028640"/>
            <a:ext cx="139989" cy="142875"/>
          </a:xfrm>
          <a:prstGeom prst="ellipse">
            <a:avLst/>
          </a:prstGeom>
          <a:solidFill>
            <a:srgbClr val="FF0000"/>
          </a:solidFill>
          <a:ln w="9525">
            <a:solidFill>
              <a:srgbClr val="FF0000"/>
            </a:solidFill>
            <a:round/>
            <a:headEnd/>
            <a:tailEnd/>
          </a:ln>
        </p:spPr>
        <p:txBody>
          <a:bodyPr wrap="none" lIns="91394" tIns="45697" rIns="91394" bIns="45697" anchor="ctr"/>
          <a:lstStyle/>
          <a:p>
            <a:endParaRPr lang="en-US">
              <a:latin typeface="Calibri" pitchFamily="34" charset="0"/>
            </a:endParaRPr>
          </a:p>
        </p:txBody>
      </p:sp>
      <p:sp>
        <p:nvSpPr>
          <p:cNvPr id="16" name="Rectangle 2"/>
          <p:cNvSpPr>
            <a:spLocks noGrp="1" noChangeArrowheads="1"/>
          </p:cNvSpPr>
          <p:nvPr>
            <p:ph type="title"/>
          </p:nvPr>
        </p:nvSpPr>
        <p:spPr>
          <a:xfrm>
            <a:off x="1524000" y="268941"/>
            <a:ext cx="6400512" cy="881063"/>
          </a:xfrm>
        </p:spPr>
        <p:txBody>
          <a:bodyPr/>
          <a:lstStyle/>
          <a:p>
            <a:pPr defTabSz="914539" eaLnBrk="1" hangingPunct="1">
              <a:defRPr/>
            </a:pPr>
            <a:r>
              <a:rPr lang="en-US" dirty="0" smtClean="0">
                <a:latin typeface="+mn-lt"/>
              </a:rPr>
              <a:t>MILCON Projects</a:t>
            </a:r>
            <a:br>
              <a:rPr lang="en-US" dirty="0" smtClean="0">
                <a:latin typeface="+mn-lt"/>
              </a:rPr>
            </a:br>
            <a:r>
              <a:rPr lang="en-US" dirty="0" smtClean="0">
                <a:latin typeface="+mn-lt"/>
              </a:rPr>
              <a:t>FYDP 12-15</a:t>
            </a:r>
          </a:p>
        </p:txBody>
      </p:sp>
      <p:sp>
        <p:nvSpPr>
          <p:cNvPr id="15371" name="Slide Number Placeholder 22"/>
          <p:cNvSpPr>
            <a:spLocks noGrp="1"/>
          </p:cNvSpPr>
          <p:nvPr>
            <p:ph type="sldNum" sz="quarter" idx="11"/>
          </p:nvPr>
        </p:nvSpPr>
        <p:spPr>
          <a:xfrm>
            <a:off x="7010977" y="6521824"/>
            <a:ext cx="1905000" cy="336176"/>
          </a:xfrm>
          <a:noFill/>
        </p:spPr>
        <p:txBody>
          <a:bodyPr/>
          <a:lstStyle/>
          <a:p>
            <a:fld id="{1F13E93B-9338-4D92-9967-888A81C6F252}" type="slidenum">
              <a:rPr lang="en-US" smtClean="0"/>
              <a:pPr/>
              <a:t>9</a:t>
            </a:fld>
            <a:endParaRPr lang="en-US" smtClean="0"/>
          </a:p>
        </p:txBody>
      </p:sp>
      <p:sp>
        <p:nvSpPr>
          <p:cNvPr id="15372" name="Text Box 27"/>
          <p:cNvSpPr txBox="1">
            <a:spLocks noChangeArrowheads="1"/>
          </p:cNvSpPr>
          <p:nvPr/>
        </p:nvSpPr>
        <p:spPr bwMode="auto">
          <a:xfrm>
            <a:off x="5403273" y="5177118"/>
            <a:ext cx="1593273" cy="600227"/>
          </a:xfrm>
          <a:prstGeom prst="rect">
            <a:avLst/>
          </a:prstGeom>
          <a:solidFill>
            <a:schemeClr val="bg1"/>
          </a:solidFill>
          <a:ln w="25400">
            <a:solidFill>
              <a:schemeClr val="tx1"/>
            </a:solidFill>
            <a:miter lim="800000"/>
            <a:headEnd/>
            <a:tailEnd/>
          </a:ln>
        </p:spPr>
        <p:txBody>
          <a:bodyPr lIns="85066" tIns="42532" rIns="85066" bIns="42532"/>
          <a:lstStyle/>
          <a:p>
            <a:pPr>
              <a:lnSpc>
                <a:spcPct val="90000"/>
              </a:lnSpc>
              <a:tabLst>
                <a:tab pos="0" algn="l"/>
              </a:tabLst>
            </a:pPr>
            <a:r>
              <a:rPr lang="en-US" sz="1000" dirty="0">
                <a:latin typeface="Calibri" pitchFamily="34" charset="0"/>
              </a:rPr>
              <a:t>FY 13 – 073011                   </a:t>
            </a:r>
          </a:p>
          <a:p>
            <a:pPr>
              <a:lnSpc>
                <a:spcPct val="90000"/>
              </a:lnSpc>
              <a:tabLst>
                <a:tab pos="0" algn="l"/>
              </a:tabLst>
            </a:pPr>
            <a:r>
              <a:rPr lang="en-US" sz="1000" dirty="0">
                <a:latin typeface="Calibri" pitchFamily="34" charset="0"/>
              </a:rPr>
              <a:t>ADAL GATE 5</a:t>
            </a:r>
          </a:p>
          <a:p>
            <a:pPr>
              <a:lnSpc>
                <a:spcPct val="90000"/>
              </a:lnSpc>
              <a:tabLst>
                <a:tab pos="0" algn="l"/>
              </a:tabLst>
            </a:pPr>
            <a:r>
              <a:rPr lang="en-US" sz="1000" dirty="0">
                <a:latin typeface="Calibri" pitchFamily="34" charset="0"/>
              </a:rPr>
              <a:t>(MLK)  MODIFICATIONS</a:t>
            </a:r>
          </a:p>
          <a:p>
            <a:pPr>
              <a:lnSpc>
                <a:spcPct val="90000"/>
              </a:lnSpc>
              <a:tabLst>
                <a:tab pos="0" algn="l"/>
              </a:tabLst>
            </a:pPr>
            <a:endParaRPr lang="en-US" sz="1500" dirty="0">
              <a:latin typeface="Calibri" pitchFamily="34" charset="0"/>
            </a:endParaRPr>
          </a:p>
        </p:txBody>
      </p:sp>
      <p:sp>
        <p:nvSpPr>
          <p:cNvPr id="15373" name="Line 38"/>
          <p:cNvSpPr>
            <a:spLocks noChangeShapeType="1"/>
          </p:cNvSpPr>
          <p:nvPr/>
        </p:nvSpPr>
        <p:spPr bwMode="auto">
          <a:xfrm flipH="1" flipV="1">
            <a:off x="5264727" y="4504765"/>
            <a:ext cx="353580" cy="669551"/>
          </a:xfrm>
          <a:prstGeom prst="line">
            <a:avLst/>
          </a:prstGeom>
          <a:noFill/>
          <a:ln w="25400">
            <a:solidFill>
              <a:schemeClr val="tx1"/>
            </a:solidFill>
            <a:round/>
            <a:headEnd/>
            <a:tailEnd type="triangle" w="med" len="med"/>
          </a:ln>
        </p:spPr>
        <p:txBody>
          <a:bodyPr lIns="91394" tIns="45697" rIns="91394" bIns="45697"/>
          <a:lstStyle/>
          <a:p>
            <a:endParaRPr lang="en-US"/>
          </a:p>
        </p:txBody>
      </p:sp>
      <p:sp>
        <p:nvSpPr>
          <p:cNvPr id="15374" name="Oval 30"/>
          <p:cNvSpPr>
            <a:spLocks noChangeArrowheads="1"/>
          </p:cNvSpPr>
          <p:nvPr/>
        </p:nvSpPr>
        <p:spPr bwMode="auto">
          <a:xfrm>
            <a:off x="5612535" y="3025589"/>
            <a:ext cx="138545" cy="142875"/>
          </a:xfrm>
          <a:prstGeom prst="ellipse">
            <a:avLst/>
          </a:prstGeom>
          <a:solidFill>
            <a:srgbClr val="FF0000"/>
          </a:solidFill>
          <a:ln w="9525">
            <a:solidFill>
              <a:srgbClr val="FF0000"/>
            </a:solidFill>
            <a:round/>
            <a:headEnd/>
            <a:tailEnd/>
          </a:ln>
        </p:spPr>
        <p:txBody>
          <a:bodyPr wrap="none" lIns="91394" tIns="45697" rIns="91394" bIns="45697" anchor="ctr"/>
          <a:lstStyle/>
          <a:p>
            <a:endParaRPr lang="en-US">
              <a:latin typeface="Calibri" pitchFamily="34" charset="0"/>
            </a:endParaRPr>
          </a:p>
        </p:txBody>
      </p:sp>
      <p:cxnSp>
        <p:nvCxnSpPr>
          <p:cNvPr id="15375" name="Straight Arrow Connector 20"/>
          <p:cNvCxnSpPr>
            <a:cxnSpLocks noChangeShapeType="1"/>
          </p:cNvCxnSpPr>
          <p:nvPr/>
        </p:nvCxnSpPr>
        <p:spPr bwMode="auto">
          <a:xfrm rot="5400000">
            <a:off x="5346224" y="2552904"/>
            <a:ext cx="806824" cy="138545"/>
          </a:xfrm>
          <a:prstGeom prst="straightConnector1">
            <a:avLst/>
          </a:prstGeom>
          <a:noFill/>
          <a:ln w="25400" algn="ctr">
            <a:solidFill>
              <a:schemeClr val="tx1"/>
            </a:solidFill>
            <a:round/>
            <a:headEnd/>
            <a:tailEnd type="arrow" w="sm" len="med"/>
          </a:ln>
        </p:spPr>
      </p:cxnSp>
      <p:sp>
        <p:nvSpPr>
          <p:cNvPr id="15376" name="Text Box 37"/>
          <p:cNvSpPr txBox="1">
            <a:spLocks noChangeArrowheads="1"/>
          </p:cNvSpPr>
          <p:nvPr/>
        </p:nvSpPr>
        <p:spPr bwMode="auto">
          <a:xfrm>
            <a:off x="5612535" y="1748118"/>
            <a:ext cx="1626465" cy="470647"/>
          </a:xfrm>
          <a:prstGeom prst="rect">
            <a:avLst/>
          </a:prstGeom>
          <a:solidFill>
            <a:schemeClr val="bg1"/>
          </a:solidFill>
          <a:ln w="25400">
            <a:solidFill>
              <a:schemeClr val="tx1"/>
            </a:solidFill>
            <a:miter lim="800000"/>
            <a:headEnd/>
            <a:tailEnd/>
          </a:ln>
        </p:spPr>
        <p:txBody>
          <a:bodyPr lIns="85066" tIns="42532" rIns="85066" bIns="42532"/>
          <a:lstStyle/>
          <a:p>
            <a:r>
              <a:rPr lang="en-US" sz="1000" dirty="0">
                <a:latin typeface="Calibri" pitchFamily="34" charset="0"/>
              </a:rPr>
              <a:t>FY12/13                   </a:t>
            </a:r>
          </a:p>
          <a:p>
            <a:r>
              <a:rPr lang="en-US" sz="1000" dirty="0">
                <a:latin typeface="Calibri" pitchFamily="34" charset="0"/>
              </a:rPr>
              <a:t>PHYSICAL FITNESS </a:t>
            </a:r>
            <a:r>
              <a:rPr lang="en-US" sz="1000" dirty="0" smtClean="0">
                <a:latin typeface="Calibri" pitchFamily="34" charset="0"/>
              </a:rPr>
              <a:t>CENTER</a:t>
            </a:r>
            <a:endParaRPr lang="en-US" sz="1000" dirty="0">
              <a:latin typeface="Calibri" pitchFamily="34" charset="0"/>
            </a:endParaRPr>
          </a:p>
          <a:p>
            <a:endParaRPr lang="en-US" dirty="0">
              <a:latin typeface="Calibri" pitchFamily="34" charset="0"/>
            </a:endParaRP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USAF_Temp">
  <a:themeElements>
    <a:clrScheme name="USAF_Temp 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_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AF_Tem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_Temp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_Tem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_Temp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_Temp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_Temp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AF_Temp 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4271</TotalTime>
  <Words>1937</Words>
  <Application>Microsoft Office PowerPoint</Application>
  <PresentationFormat>On-screen Show (4:3)</PresentationFormat>
  <Paragraphs>437</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USAF_Temp</vt:lpstr>
      <vt:lpstr>Photo Editor Photo</vt:lpstr>
      <vt:lpstr>Worksheet</vt:lpstr>
      <vt:lpstr>Slide 1</vt:lpstr>
      <vt:lpstr>Overview</vt:lpstr>
      <vt:lpstr>The Base...</vt:lpstr>
      <vt:lpstr>Mission at Robins AFB</vt:lpstr>
      <vt:lpstr>78th Air Base Wing</vt:lpstr>
      <vt:lpstr>78th Civil Engineer Group </vt:lpstr>
      <vt:lpstr>MILCON Projects  Under Construction </vt:lpstr>
      <vt:lpstr>MILCON FYDP  12-15  (All currently unfunded)</vt:lpstr>
      <vt:lpstr>MILCON Projects FYDP 12-15</vt:lpstr>
      <vt:lpstr>Projected Priority 1-n List FY10 FY 11 Prioritization in Progress</vt:lpstr>
      <vt:lpstr>MILCON Projects Other MAJCOM</vt:lpstr>
      <vt:lpstr>Slide 12</vt:lpstr>
      <vt:lpstr>Slide 13</vt:lpstr>
      <vt:lpstr>Slide 14</vt:lpstr>
      <vt:lpstr>FY11 DMAG Minor Construction Program</vt:lpstr>
      <vt:lpstr>FY11 DMAG Maintenance &amp; Repair Program</vt:lpstr>
      <vt:lpstr>   FY11 O&amp;M Program</vt:lpstr>
      <vt:lpstr>78 CEG IDIQ Contracts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McCoy, Becky A Civ USAF AFMC 778 CES/CL</dc:creator>
  <cp:lastModifiedBy>Becky.McCoy</cp:lastModifiedBy>
  <cp:revision>169</cp:revision>
  <dcterms:created xsi:type="dcterms:W3CDTF">2005-06-03T19:38:29Z</dcterms:created>
  <dcterms:modified xsi:type="dcterms:W3CDTF">2010-09-24T20:25:59Z</dcterms:modified>
</cp:coreProperties>
</file>